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896" r:id="rId2"/>
    <p:sldId id="895" r:id="rId3"/>
    <p:sldId id="902" r:id="rId4"/>
    <p:sldId id="863" r:id="rId5"/>
    <p:sldId id="831" r:id="rId6"/>
    <p:sldId id="904" r:id="rId7"/>
    <p:sldId id="911" r:id="rId8"/>
    <p:sldId id="912" r:id="rId9"/>
    <p:sldId id="917" r:id="rId10"/>
    <p:sldId id="918" r:id="rId11"/>
    <p:sldId id="913" r:id="rId12"/>
    <p:sldId id="914" r:id="rId13"/>
    <p:sldId id="920" r:id="rId14"/>
    <p:sldId id="810" r:id="rId15"/>
    <p:sldId id="922" r:id="rId16"/>
    <p:sldId id="860" r:id="rId17"/>
    <p:sldId id="915" r:id="rId18"/>
    <p:sldId id="924" r:id="rId19"/>
    <p:sldId id="925" r:id="rId20"/>
    <p:sldId id="926" r:id="rId21"/>
    <p:sldId id="927" r:id="rId22"/>
    <p:sldId id="928" r:id="rId23"/>
    <p:sldId id="929" r:id="rId24"/>
    <p:sldId id="930" r:id="rId25"/>
    <p:sldId id="936" r:id="rId26"/>
    <p:sldId id="931" r:id="rId27"/>
    <p:sldId id="932" r:id="rId28"/>
    <p:sldId id="935" r:id="rId29"/>
  </p:sldIdLst>
  <p:sldSz cx="9144000" cy="5143500" type="screen16x9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A8F7"/>
    <a:srgbClr val="DE7C83"/>
    <a:srgbClr val="9F75A0"/>
    <a:srgbClr val="FBAA67"/>
    <a:srgbClr val="89DFD3"/>
    <a:srgbClr val="F8818A"/>
    <a:srgbClr val="95D4F6"/>
    <a:srgbClr val="D7975F"/>
    <a:srgbClr val="333333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91345" autoAdjust="0"/>
  </p:normalViewPr>
  <p:slideViewPr>
    <p:cSldViewPr>
      <p:cViewPr varScale="1">
        <p:scale>
          <a:sx n="124" d="100"/>
          <a:sy n="124" d="100"/>
        </p:scale>
        <p:origin x="-96" y="-2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673B58EF-4ABD-40F4-ACA4-FE81D742E6DD}" type="datetimeFigureOut">
              <a:rPr lang="zh-CN" altLang="en-US" smtClean="0"/>
              <a:pPr/>
              <a:t>2019-5-9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itchFamily="34" charset="-122"/>
              </a:defRPr>
            </a:lvl1pPr>
          </a:lstStyle>
          <a:p>
            <a:fld id="{A11FC198-2D83-4DFC-8CDD-7D23AF44D41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5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99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55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defTabSz="966788" fontAlgn="base">
              <a:spcBef>
                <a:spcPct val="0"/>
              </a:spcBef>
              <a:spcAft>
                <a:spcPct val="0"/>
              </a:spcAft>
            </a:pPr>
            <a:fld id="{DD85BDDC-0652-496A-BB8E-28D704772BDB}" type="slidenum">
              <a:rPr lang="zh-CN" altLang="en-US" sz="1200">
                <a:latin typeface="Calibri" pitchFamily="34" charset="0"/>
                <a:ea typeface="宋体" pitchFamily="2" charset="-122"/>
              </a:rPr>
              <a:pPr defTabSz="966788"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z="1200"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67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对总体目标进行调整</a:t>
            </a:r>
            <a:endParaRPr lang="en-GB" altLang="zh-CN" sz="1200" b="1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05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193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26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266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5644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3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02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92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9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95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791125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7123716"/>
      </p:ext>
    </p:extLst>
  </p:cSld>
  <p:clrMapOvr>
    <a:masterClrMapping/>
  </p:clrMapOvr>
  <p:transition spd="med" advClick="0" advTm="0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407084" y="844538"/>
            <a:ext cx="832983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8344139" y="294264"/>
            <a:ext cx="374073" cy="390916"/>
            <a:chOff x="11100580" y="393896"/>
            <a:chExt cx="548640" cy="630677"/>
          </a:xfrm>
        </p:grpSpPr>
        <p:sp>
          <p:nvSpPr>
            <p:cNvPr id="10" name="Pentagon 9"/>
            <p:cNvSpPr/>
            <p:nvPr userDrawn="1"/>
          </p:nvSpPr>
          <p:spPr>
            <a:xfrm rot="5400000">
              <a:off x="11091294" y="466647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entagon 8"/>
            <p:cNvSpPr/>
            <p:nvPr userDrawn="1"/>
          </p:nvSpPr>
          <p:spPr>
            <a:xfrm rot="5400000">
              <a:off x="11091295" y="403182"/>
              <a:ext cx="567212" cy="548639"/>
            </a:xfrm>
            <a:prstGeom prst="homePlate">
              <a:avLst>
                <a:gd name="adj" fmla="val 2665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2792" y="309939"/>
            <a:ext cx="496766" cy="273844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F3481812-CA6E-4CF7-A597-B03BE0D22F0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5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95536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0137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alphaModFix amt="9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95" r:id="rId3"/>
    <p:sldLayoutId id="2147483720" r:id="rId4"/>
    <p:sldLayoutId id="2147483725" r:id="rId5"/>
    <p:sldLayoutId id="2147483750" r:id="rId6"/>
    <p:sldLayoutId id="2147483769" r:id="rId7"/>
    <p:sldLayoutId id="2147483773" r:id="rId8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itchFamily="34" charset="-122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79.png"/><Relationship Id="rId5" Type="http://schemas.openxmlformats.org/officeDocument/2006/relationships/image" Target="../media/image15.png"/><Relationship Id="rId15" Type="http://schemas.openxmlformats.org/officeDocument/2006/relationships/image" Target="../media/image82.png"/><Relationship Id="rId10" Type="http://schemas.openxmlformats.org/officeDocument/2006/relationships/image" Target="../media/image58.png"/><Relationship Id="rId4" Type="http://schemas.openxmlformats.org/officeDocument/2006/relationships/image" Target="../media/image76.png"/><Relationship Id="rId9" Type="http://schemas.openxmlformats.org/officeDocument/2006/relationships/image" Target="../media/image78.png"/><Relationship Id="rId1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8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jp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jpg"/><Relationship Id="rId10" Type="http://schemas.openxmlformats.org/officeDocument/2006/relationships/image" Target="../media/image59.png"/><Relationship Id="rId4" Type="http://schemas.openxmlformats.org/officeDocument/2006/relationships/image" Target="../media/image90.jpg"/><Relationship Id="rId9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36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7.jpe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microsoft.com/office/2007/relationships/hdphoto" Target="../media/hdphoto1.wdp"/><Relationship Id="rId9" Type="http://schemas.openxmlformats.org/officeDocument/2006/relationships/image" Target="../media/image4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gif"/><Relationship Id="rId5" Type="http://schemas.openxmlformats.org/officeDocument/2006/relationships/image" Target="../media/image45.jpg"/><Relationship Id="rId10" Type="http://schemas.openxmlformats.org/officeDocument/2006/relationships/image" Target="../media/image50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070421" y="997643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en-US" altLang="zh-CN" sz="3600" dirty="0" smtClean="0">
                <a:solidFill>
                  <a:schemeClr val="tx1"/>
                </a:solidFill>
                <a:latin typeface="+mn-ea"/>
                <a:ea typeface="+mn-ea"/>
              </a:rPr>
              <a:t>PDCA</a:t>
            </a:r>
            <a:r>
              <a:rPr lang="zh-CN" altLang="en-US" sz="3600" dirty="0" smtClean="0">
                <a:solidFill>
                  <a:schemeClr val="tx1"/>
                </a:solidFill>
                <a:latin typeface="+mn-ea"/>
                <a:ea typeface="+mn-ea"/>
              </a:rPr>
              <a:t>管理方法实践</a:t>
            </a:r>
            <a:endParaRPr lang="zh-CN" altLang="en-US" sz="3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75856" y="3126834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用专业的方法来做管理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1" name="圆角矩形 20"/>
          <p:cNvSpPr/>
          <p:nvPr/>
        </p:nvSpPr>
        <p:spPr>
          <a:xfrm>
            <a:off x="3011826" y="3440121"/>
            <a:ext cx="1594832" cy="257572"/>
          </a:xfrm>
          <a:prstGeom prst="roundRect">
            <a:avLst>
              <a:gd name="adj" fmla="val 50000"/>
            </a:avLst>
          </a:prstGeom>
          <a:noFill/>
          <a:ln w="25400">
            <a:noFill/>
          </a:ln>
          <a:effectLst>
            <a:outerShdw blurRad="254000" dist="101600" dir="72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汇报人：倪旭春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722407" y="3440121"/>
            <a:ext cx="1296144" cy="257572"/>
          </a:xfrm>
          <a:prstGeom prst="roundRect">
            <a:avLst>
              <a:gd name="adj" fmla="val 50000"/>
            </a:avLst>
          </a:prstGeom>
          <a:noFill/>
          <a:ln w="28575">
            <a:noFill/>
          </a:ln>
          <a:effectLst>
            <a:outerShdw blurRad="381000" dist="127000" dir="72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2019.05.10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822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2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4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18" grpId="0"/>
          <p:bldP spid="19" grpId="0"/>
          <p:bldP spid="21" grpId="0"/>
          <p:bldP spid="22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4888228" y="1614709"/>
            <a:ext cx="3445788" cy="3158966"/>
            <a:chOff x="6987639" y="2274060"/>
            <a:chExt cx="4176713" cy="3829050"/>
          </a:xfrm>
          <a:effectLst>
            <a:outerShdw blurRad="368300" dist="279400" dir="2700000" sx="91000" sy="91000" algn="tl" rotWithShape="0">
              <a:prstClr val="black">
                <a:alpha val="40000"/>
              </a:prstClr>
            </a:outerShdw>
          </a:effectLst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6987639" y="2274060"/>
              <a:ext cx="4176713" cy="3829050"/>
              <a:chOff x="1859" y="1160"/>
              <a:chExt cx="2631" cy="2412"/>
            </a:xfrm>
          </p:grpSpPr>
          <p:grpSp>
            <p:nvGrpSpPr>
              <p:cNvPr id="69" name="Group 6"/>
              <p:cNvGrpSpPr>
                <a:grpSpLocks/>
              </p:cNvGrpSpPr>
              <p:nvPr/>
            </p:nvGrpSpPr>
            <p:grpSpPr bwMode="auto">
              <a:xfrm>
                <a:off x="1859" y="1160"/>
                <a:ext cx="2631" cy="2412"/>
                <a:chOff x="1149" y="1417"/>
                <a:chExt cx="2540" cy="2328"/>
              </a:xfrm>
            </p:grpSpPr>
            <p:sp>
              <p:nvSpPr>
                <p:cNvPr id="71" name="Freeform 7"/>
                <p:cNvSpPr>
                  <a:spLocks/>
                </p:cNvSpPr>
                <p:nvPr/>
              </p:nvSpPr>
              <p:spPr bwMode="auto">
                <a:xfrm>
                  <a:off x="2419" y="1840"/>
                  <a:ext cx="1270" cy="1905"/>
                </a:xfrm>
                <a:custGeom>
                  <a:avLst/>
                  <a:gdLst>
                    <a:gd name="T0" fmla="*/ 0 w 1270"/>
                    <a:gd name="T1" fmla="*/ 1905 h 1905"/>
                    <a:gd name="T2" fmla="*/ 0 w 1270"/>
                    <a:gd name="T3" fmla="*/ 1481 h 1905"/>
                    <a:gd name="T4" fmla="*/ 423 w 1270"/>
                    <a:gd name="T5" fmla="*/ 1270 h 1905"/>
                    <a:gd name="T6" fmla="*/ 423 w 1270"/>
                    <a:gd name="T7" fmla="*/ 847 h 1905"/>
                    <a:gd name="T8" fmla="*/ 846 w 1270"/>
                    <a:gd name="T9" fmla="*/ 635 h 1905"/>
                    <a:gd name="T10" fmla="*/ 846 w 1270"/>
                    <a:gd name="T11" fmla="*/ 212 h 1905"/>
                    <a:gd name="T12" fmla="*/ 1270 w 1270"/>
                    <a:gd name="T13" fmla="*/ 0 h 1905"/>
                    <a:gd name="T14" fmla="*/ 1270 w 1270"/>
                    <a:gd name="T15" fmla="*/ 1270 h 1905"/>
                    <a:gd name="T16" fmla="*/ 0 w 1270"/>
                    <a:gd name="T17" fmla="*/ 1905 h 19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70" h="1905">
                      <a:moveTo>
                        <a:pt x="0" y="1905"/>
                      </a:moveTo>
                      <a:lnTo>
                        <a:pt x="0" y="1481"/>
                      </a:lnTo>
                      <a:lnTo>
                        <a:pt x="423" y="1270"/>
                      </a:lnTo>
                      <a:lnTo>
                        <a:pt x="423" y="847"/>
                      </a:lnTo>
                      <a:lnTo>
                        <a:pt x="846" y="635"/>
                      </a:lnTo>
                      <a:lnTo>
                        <a:pt x="846" y="212"/>
                      </a:lnTo>
                      <a:lnTo>
                        <a:pt x="1270" y="0"/>
                      </a:lnTo>
                      <a:lnTo>
                        <a:pt x="1270" y="1270"/>
                      </a:lnTo>
                      <a:lnTo>
                        <a:pt x="0" y="190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Freeform 8"/>
                <p:cNvSpPr>
                  <a:spLocks/>
                </p:cNvSpPr>
                <p:nvPr/>
              </p:nvSpPr>
              <p:spPr bwMode="auto">
                <a:xfrm>
                  <a:off x="1149" y="2898"/>
                  <a:ext cx="1270" cy="847"/>
                </a:xfrm>
                <a:custGeom>
                  <a:avLst/>
                  <a:gdLst>
                    <a:gd name="T0" fmla="*/ 1270 w 1270"/>
                    <a:gd name="T1" fmla="*/ 423 h 847"/>
                    <a:gd name="T2" fmla="*/ 0 w 1270"/>
                    <a:gd name="T3" fmla="*/ 0 h 847"/>
                    <a:gd name="T4" fmla="*/ 0 w 1270"/>
                    <a:gd name="T5" fmla="*/ 423 h 847"/>
                    <a:gd name="T6" fmla="*/ 1270 w 1270"/>
                    <a:gd name="T7" fmla="*/ 847 h 847"/>
                    <a:gd name="T8" fmla="*/ 1270 w 1270"/>
                    <a:gd name="T9" fmla="*/ 423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0" h="847">
                      <a:moveTo>
                        <a:pt x="1270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70" y="847"/>
                      </a:lnTo>
                      <a:lnTo>
                        <a:pt x="1270" y="423"/>
                      </a:lnTo>
                      <a:close/>
                    </a:path>
                  </a:pathLst>
                </a:custGeom>
                <a:blipFill dpi="0" rotWithShape="1"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Freeform 9"/>
                <p:cNvSpPr>
                  <a:spLocks/>
                </p:cNvSpPr>
                <p:nvPr/>
              </p:nvSpPr>
              <p:spPr bwMode="auto">
                <a:xfrm>
                  <a:off x="1573" y="2263"/>
                  <a:ext cx="1269" cy="847"/>
                </a:xfrm>
                <a:custGeom>
                  <a:avLst/>
                  <a:gdLst>
                    <a:gd name="T0" fmla="*/ 1269 w 1269"/>
                    <a:gd name="T1" fmla="*/ 424 h 847"/>
                    <a:gd name="T2" fmla="*/ 0 w 1269"/>
                    <a:gd name="T3" fmla="*/ 0 h 847"/>
                    <a:gd name="T4" fmla="*/ 0 w 1269"/>
                    <a:gd name="T5" fmla="*/ 424 h 847"/>
                    <a:gd name="T6" fmla="*/ 1269 w 1269"/>
                    <a:gd name="T7" fmla="*/ 847 h 847"/>
                    <a:gd name="T8" fmla="*/ 1269 w 1269"/>
                    <a:gd name="T9" fmla="*/ 424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7">
                      <a:moveTo>
                        <a:pt x="1269" y="424"/>
                      </a:moveTo>
                      <a:lnTo>
                        <a:pt x="0" y="0"/>
                      </a:lnTo>
                      <a:lnTo>
                        <a:pt x="0" y="424"/>
                      </a:lnTo>
                      <a:lnTo>
                        <a:pt x="1269" y="847"/>
                      </a:lnTo>
                      <a:lnTo>
                        <a:pt x="1269" y="424"/>
                      </a:lnTo>
                      <a:close/>
                    </a:path>
                  </a:pathLst>
                </a:cu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Freeform 10"/>
                <p:cNvSpPr>
                  <a:spLocks/>
                </p:cNvSpPr>
                <p:nvPr/>
              </p:nvSpPr>
              <p:spPr bwMode="auto">
                <a:xfrm>
                  <a:off x="1996" y="1629"/>
                  <a:ext cx="1269" cy="846"/>
                </a:xfrm>
                <a:custGeom>
                  <a:avLst/>
                  <a:gdLst>
                    <a:gd name="T0" fmla="*/ 1269 w 1269"/>
                    <a:gd name="T1" fmla="*/ 423 h 846"/>
                    <a:gd name="T2" fmla="*/ 0 w 1269"/>
                    <a:gd name="T3" fmla="*/ 0 h 846"/>
                    <a:gd name="T4" fmla="*/ 0 w 1269"/>
                    <a:gd name="T5" fmla="*/ 423 h 846"/>
                    <a:gd name="T6" fmla="*/ 1269 w 1269"/>
                    <a:gd name="T7" fmla="*/ 846 h 846"/>
                    <a:gd name="T8" fmla="*/ 1269 w 1269"/>
                    <a:gd name="T9" fmla="*/ 423 h 8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9" h="846">
                      <a:moveTo>
                        <a:pt x="1269" y="423"/>
                      </a:moveTo>
                      <a:lnTo>
                        <a:pt x="0" y="0"/>
                      </a:lnTo>
                      <a:lnTo>
                        <a:pt x="0" y="423"/>
                      </a:lnTo>
                      <a:lnTo>
                        <a:pt x="1269" y="846"/>
                      </a:lnTo>
                      <a:lnTo>
                        <a:pt x="1269" y="423"/>
                      </a:lnTo>
                      <a:close/>
                    </a:path>
                  </a:pathLst>
                </a:cu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tx1">
                            <a:alpha val="50000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Freeform 11"/>
                <p:cNvSpPr>
                  <a:spLocks/>
                </p:cNvSpPr>
                <p:nvPr/>
              </p:nvSpPr>
              <p:spPr bwMode="auto">
                <a:xfrm>
                  <a:off x="1996" y="1417"/>
                  <a:ext cx="1693" cy="635"/>
                </a:xfrm>
                <a:custGeom>
                  <a:avLst/>
                  <a:gdLst>
                    <a:gd name="T0" fmla="*/ 1693 w 1693"/>
                    <a:gd name="T1" fmla="*/ 423 h 635"/>
                    <a:gd name="T2" fmla="*/ 423 w 1693"/>
                    <a:gd name="T3" fmla="*/ 0 h 635"/>
                    <a:gd name="T4" fmla="*/ 0 w 1693"/>
                    <a:gd name="T5" fmla="*/ 212 h 635"/>
                    <a:gd name="T6" fmla="*/ 1269 w 1693"/>
                    <a:gd name="T7" fmla="*/ 635 h 635"/>
                    <a:gd name="T8" fmla="*/ 1693 w 1693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5">
                      <a:moveTo>
                        <a:pt x="1693" y="423"/>
                      </a:moveTo>
                      <a:lnTo>
                        <a:pt x="423" y="0"/>
                      </a:lnTo>
                      <a:lnTo>
                        <a:pt x="0" y="212"/>
                      </a:lnTo>
                      <a:lnTo>
                        <a:pt x="1269" y="635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Freeform 12"/>
                <p:cNvSpPr>
                  <a:spLocks/>
                </p:cNvSpPr>
                <p:nvPr/>
              </p:nvSpPr>
              <p:spPr bwMode="auto">
                <a:xfrm>
                  <a:off x="1573" y="2052"/>
                  <a:ext cx="1692" cy="635"/>
                </a:xfrm>
                <a:custGeom>
                  <a:avLst/>
                  <a:gdLst>
                    <a:gd name="T0" fmla="*/ 1692 w 1692"/>
                    <a:gd name="T1" fmla="*/ 423 h 635"/>
                    <a:gd name="T2" fmla="*/ 423 w 1692"/>
                    <a:gd name="T3" fmla="*/ 0 h 635"/>
                    <a:gd name="T4" fmla="*/ 0 w 1692"/>
                    <a:gd name="T5" fmla="*/ 211 h 635"/>
                    <a:gd name="T6" fmla="*/ 1269 w 1692"/>
                    <a:gd name="T7" fmla="*/ 635 h 635"/>
                    <a:gd name="T8" fmla="*/ 1692 w 1692"/>
                    <a:gd name="T9" fmla="*/ 423 h 6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2" h="635">
                      <a:moveTo>
                        <a:pt x="1692" y="423"/>
                      </a:moveTo>
                      <a:lnTo>
                        <a:pt x="423" y="0"/>
                      </a:lnTo>
                      <a:lnTo>
                        <a:pt x="0" y="211"/>
                      </a:lnTo>
                      <a:lnTo>
                        <a:pt x="1269" y="635"/>
                      </a:lnTo>
                      <a:lnTo>
                        <a:pt x="1692" y="423"/>
                      </a:lnTo>
                      <a:close/>
                    </a:path>
                  </a:pathLst>
                </a:custGeom>
                <a:blipFill dpi="0" rotWithShape="1"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Freeform 13"/>
                <p:cNvSpPr>
                  <a:spLocks/>
                </p:cNvSpPr>
                <p:nvPr/>
              </p:nvSpPr>
              <p:spPr bwMode="auto">
                <a:xfrm>
                  <a:off x="1149" y="2687"/>
                  <a:ext cx="1693" cy="634"/>
                </a:xfrm>
                <a:custGeom>
                  <a:avLst/>
                  <a:gdLst>
                    <a:gd name="T0" fmla="*/ 1693 w 1693"/>
                    <a:gd name="T1" fmla="*/ 423 h 634"/>
                    <a:gd name="T2" fmla="*/ 424 w 1693"/>
                    <a:gd name="T3" fmla="*/ 0 h 634"/>
                    <a:gd name="T4" fmla="*/ 0 w 1693"/>
                    <a:gd name="T5" fmla="*/ 211 h 634"/>
                    <a:gd name="T6" fmla="*/ 1270 w 1693"/>
                    <a:gd name="T7" fmla="*/ 634 h 634"/>
                    <a:gd name="T8" fmla="*/ 1693 w 1693"/>
                    <a:gd name="T9" fmla="*/ 423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93" h="634">
                      <a:moveTo>
                        <a:pt x="1693" y="423"/>
                      </a:moveTo>
                      <a:lnTo>
                        <a:pt x="424" y="0"/>
                      </a:lnTo>
                      <a:lnTo>
                        <a:pt x="0" y="211"/>
                      </a:lnTo>
                      <a:lnTo>
                        <a:pt x="1270" y="634"/>
                      </a:lnTo>
                      <a:lnTo>
                        <a:pt x="1693" y="423"/>
                      </a:lnTo>
                      <a:close/>
                    </a:path>
                  </a:pathLst>
                </a:custGeom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0" name="Freeform 14"/>
              <p:cNvSpPr>
                <a:spLocks/>
              </p:cNvSpPr>
              <p:nvPr/>
            </p:nvSpPr>
            <p:spPr bwMode="auto">
              <a:xfrm>
                <a:off x="3175" y="1593"/>
                <a:ext cx="1315" cy="1974"/>
              </a:xfrm>
              <a:custGeom>
                <a:avLst/>
                <a:gdLst>
                  <a:gd name="T0" fmla="*/ 0 w 1270"/>
                  <a:gd name="T1" fmla="*/ 1905 h 1905"/>
                  <a:gd name="T2" fmla="*/ 0 w 1270"/>
                  <a:gd name="T3" fmla="*/ 1481 h 1905"/>
                  <a:gd name="T4" fmla="*/ 423 w 1270"/>
                  <a:gd name="T5" fmla="*/ 1270 h 1905"/>
                  <a:gd name="T6" fmla="*/ 423 w 1270"/>
                  <a:gd name="T7" fmla="*/ 847 h 1905"/>
                  <a:gd name="T8" fmla="*/ 846 w 1270"/>
                  <a:gd name="T9" fmla="*/ 635 h 1905"/>
                  <a:gd name="T10" fmla="*/ 846 w 1270"/>
                  <a:gd name="T11" fmla="*/ 212 h 1905"/>
                  <a:gd name="T12" fmla="*/ 1270 w 1270"/>
                  <a:gd name="T13" fmla="*/ 0 h 1905"/>
                  <a:gd name="T14" fmla="*/ 1270 w 1270"/>
                  <a:gd name="T15" fmla="*/ 1270 h 1905"/>
                  <a:gd name="T16" fmla="*/ 0 w 1270"/>
                  <a:gd name="T17" fmla="*/ 1905 h 1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0" h="1905">
                    <a:moveTo>
                      <a:pt x="0" y="1905"/>
                    </a:moveTo>
                    <a:lnTo>
                      <a:pt x="0" y="1481"/>
                    </a:lnTo>
                    <a:lnTo>
                      <a:pt x="423" y="1270"/>
                    </a:lnTo>
                    <a:lnTo>
                      <a:pt x="423" y="847"/>
                    </a:lnTo>
                    <a:lnTo>
                      <a:pt x="846" y="635"/>
                    </a:lnTo>
                    <a:lnTo>
                      <a:pt x="846" y="212"/>
                    </a:lnTo>
                    <a:lnTo>
                      <a:pt x="1270" y="0"/>
                    </a:lnTo>
                    <a:lnTo>
                      <a:pt x="1270" y="1270"/>
                    </a:lnTo>
                    <a:lnTo>
                      <a:pt x="0" y="1905"/>
                    </a:lnTo>
                    <a:close/>
                  </a:path>
                </a:pathLst>
              </a:cu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AutoShape 51"/>
            <p:cNvSpPr>
              <a:spLocks noChangeArrowheads="1"/>
            </p:cNvSpPr>
            <p:nvPr/>
          </p:nvSpPr>
          <p:spPr bwMode="auto">
            <a:xfrm rot="15300000">
              <a:off x="7060664" y="3929823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utoShape 52"/>
            <p:cNvSpPr>
              <a:spLocks noChangeArrowheads="1"/>
            </p:cNvSpPr>
            <p:nvPr/>
          </p:nvSpPr>
          <p:spPr bwMode="auto">
            <a:xfrm rot="15300000">
              <a:off x="7744876" y="2921760"/>
              <a:ext cx="749300" cy="749300"/>
            </a:xfrm>
            <a:custGeom>
              <a:avLst/>
              <a:gdLst>
                <a:gd name="G0" fmla="+- 0 0 0"/>
                <a:gd name="G1" fmla="+- -6597710 0 0"/>
                <a:gd name="G2" fmla="+- 0 0 -6597710"/>
                <a:gd name="G3" fmla="+- 10800 0 0"/>
                <a:gd name="G4" fmla="+- 0 0 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00 0 0"/>
                <a:gd name="G9" fmla="+- 0 0 -6597710"/>
                <a:gd name="G10" fmla="+- 5400 0 2700"/>
                <a:gd name="G11" fmla="cos G10 0"/>
                <a:gd name="G12" fmla="sin G10 0"/>
                <a:gd name="G13" fmla="cos 13500 0"/>
                <a:gd name="G14" fmla="sin 13500 0"/>
                <a:gd name="G15" fmla="+- G11 10800 0"/>
                <a:gd name="G16" fmla="+- G12 10800 0"/>
                <a:gd name="G17" fmla="+- G13 10800 0"/>
                <a:gd name="G18" fmla="+- G14 10800 0"/>
                <a:gd name="G19" fmla="*/ 5400 1 2"/>
                <a:gd name="G20" fmla="+- G19 5400 0"/>
                <a:gd name="G21" fmla="cos G20 0"/>
                <a:gd name="G22" fmla="sin G20 0"/>
                <a:gd name="G23" fmla="+- G21 10800 0"/>
                <a:gd name="G24" fmla="+- G12 G23 G22"/>
                <a:gd name="G25" fmla="+- G22 G23 G11"/>
                <a:gd name="G26" fmla="cos 10800 0"/>
                <a:gd name="G27" fmla="sin 10800 0"/>
                <a:gd name="G28" fmla="cos 5400 0"/>
                <a:gd name="G29" fmla="sin 5400 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597710"/>
                <a:gd name="G36" fmla="sin G34 -6597710"/>
                <a:gd name="G37" fmla="+/ -6597710 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00 G39"/>
                <a:gd name="G43" fmla="sin 54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693 w 21600"/>
                <a:gd name="T5" fmla="*/ 2486 h 21600"/>
                <a:gd name="T6" fmla="*/ 9299 w 21600"/>
                <a:gd name="T7" fmla="*/ 2840 h 21600"/>
                <a:gd name="T8" fmla="*/ 14246 w 21600"/>
                <a:gd name="T9" fmla="*/ 6643 h 21600"/>
                <a:gd name="T10" fmla="*/ 24300 w 21600"/>
                <a:gd name="T11" fmla="*/ 10800 h 21600"/>
                <a:gd name="T12" fmla="*/ 18900 w 21600"/>
                <a:gd name="T13" fmla="*/ 16200 h 21600"/>
                <a:gd name="T14" fmla="*/ 13500 w 21600"/>
                <a:gd name="T15" fmla="*/ 10800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10464" y="5399"/>
                    <a:pt x="10129" y="5431"/>
                    <a:pt x="9799" y="5493"/>
                  </a:cubicBezTo>
                  <a:lnTo>
                    <a:pt x="8799" y="186"/>
                  </a:lnTo>
                  <a:cubicBezTo>
                    <a:pt x="9459" y="62"/>
                    <a:pt x="10128" y="-1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98161" y="1431980"/>
            <a:ext cx="1973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STEP3</a:t>
            </a:r>
            <a:endParaRPr lang="en-GB" sz="4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49061" y="2584599"/>
            <a:ext cx="152477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STEP2</a:t>
            </a:r>
            <a:endParaRPr lang="en-GB" sz="33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3268" y="3458624"/>
            <a:ext cx="152477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3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STEP1</a:t>
            </a:r>
            <a:endParaRPr lang="en-GB" sz="33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1048612" y="3931722"/>
            <a:ext cx="406967" cy="329038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1116151" y="1646360"/>
            <a:ext cx="271889" cy="398309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1116152" y="2815030"/>
            <a:ext cx="287476" cy="34808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2530" y="2224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87788" y="1418709"/>
            <a:ext cx="2665007" cy="599697"/>
            <a:chOff x="1940772" y="2106413"/>
            <a:chExt cx="3553342" cy="799595"/>
          </a:xfrm>
        </p:grpSpPr>
        <p:sp>
          <p:nvSpPr>
            <p:cNvPr id="8" name="TextBox 7"/>
            <p:cNvSpPr txBox="1"/>
            <p:nvPr/>
          </p:nvSpPr>
          <p:spPr>
            <a:xfrm>
              <a:off x="1940772" y="2106413"/>
              <a:ext cx="148587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制定目标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目标越具体、越清晰越好，并提出清晰时限（理想的目标时限通常应该是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1-3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个月</a:t>
              </a: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）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87788" y="2562272"/>
            <a:ext cx="2665007" cy="727527"/>
            <a:chOff x="1940772" y="2106413"/>
            <a:chExt cx="3553342" cy="799595"/>
          </a:xfrm>
        </p:grpSpPr>
        <p:sp>
          <p:nvSpPr>
            <p:cNvPr id="33" name="TextBox 32"/>
            <p:cNvSpPr txBox="1"/>
            <p:nvPr/>
          </p:nvSpPr>
          <p:spPr>
            <a:xfrm>
              <a:off x="1940772" y="2106413"/>
              <a:ext cx="148587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明确问题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940772" y="2413566"/>
              <a:ext cx="3553342" cy="4924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分析存在的所有问题，逐一分类划出主要问题和次要问题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87788" y="3710555"/>
            <a:ext cx="2665007" cy="461197"/>
            <a:chOff x="1940772" y="2106413"/>
            <a:chExt cx="3553342" cy="614929"/>
          </a:xfrm>
        </p:grpSpPr>
        <p:sp>
          <p:nvSpPr>
            <p:cNvPr id="36" name="TextBox 35"/>
            <p:cNvSpPr txBox="1"/>
            <p:nvPr/>
          </p:nvSpPr>
          <p:spPr>
            <a:xfrm>
              <a:off x="1940772" y="2106413"/>
              <a:ext cx="148587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制定目标</a:t>
              </a:r>
              <a:endParaRPr lang="en-GB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940772" y="2413566"/>
              <a:ext cx="3553342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制定出明确的可执行和有时间限制的具体行动项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537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2"/>
          <p:cNvSpPr>
            <a:spLocks noChangeArrowheads="1"/>
          </p:cNvSpPr>
          <p:nvPr/>
        </p:nvSpPr>
        <p:spPr bwMode="auto">
          <a:xfrm>
            <a:off x="3336071" y="793683"/>
            <a:ext cx="1181916" cy="118476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76200"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Century Gothic" pitchFamily="34" charset="0"/>
                <a:ea typeface="微软雅黑" pitchFamily="34" charset="-122"/>
              </a:rPr>
              <a:t>目标与理想</a:t>
            </a:r>
            <a:endParaRPr lang="zh-CN" altLang="en-US" dirty="0">
              <a:solidFill>
                <a:schemeClr val="bg1"/>
              </a:solidFill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3" name="Line 23"/>
          <p:cNvSpPr>
            <a:spLocks noChangeShapeType="1"/>
          </p:cNvSpPr>
          <p:nvPr/>
        </p:nvSpPr>
        <p:spPr bwMode="auto">
          <a:xfrm flipH="1">
            <a:off x="467009" y="1387562"/>
            <a:ext cx="2869062" cy="0"/>
          </a:xfrm>
          <a:prstGeom prst="line">
            <a:avLst/>
          </a:prstGeom>
          <a:noFill/>
          <a:ln w="5" cap="flat">
            <a:solidFill>
              <a:srgbClr val="FDA8F7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4" name="Freeform 24"/>
          <p:cNvSpPr>
            <a:spLocks noEditPoints="1"/>
          </p:cNvSpPr>
          <p:nvPr/>
        </p:nvSpPr>
        <p:spPr bwMode="auto">
          <a:xfrm>
            <a:off x="2469134" y="1225597"/>
            <a:ext cx="332977" cy="332933"/>
          </a:xfrm>
          <a:custGeom>
            <a:avLst/>
            <a:gdLst>
              <a:gd name="T0" fmla="*/ 23 w 47"/>
              <a:gd name="T1" fmla="*/ 0 h 47"/>
              <a:gd name="T2" fmla="*/ 47 w 47"/>
              <a:gd name="T3" fmla="*/ 24 h 47"/>
              <a:gd name="T4" fmla="*/ 23 w 47"/>
              <a:gd name="T5" fmla="*/ 47 h 47"/>
              <a:gd name="T6" fmla="*/ 0 w 47"/>
              <a:gd name="T7" fmla="*/ 24 h 47"/>
              <a:gd name="T8" fmla="*/ 23 w 47"/>
              <a:gd name="T9" fmla="*/ 0 h 47"/>
              <a:gd name="T10" fmla="*/ 23 w 47"/>
              <a:gd name="T11" fmla="*/ 15 h 47"/>
              <a:gd name="T12" fmla="*/ 15 w 47"/>
              <a:gd name="T13" fmla="*/ 24 h 47"/>
              <a:gd name="T14" fmla="*/ 23 w 47"/>
              <a:gd name="T15" fmla="*/ 32 h 47"/>
              <a:gd name="T16" fmla="*/ 32 w 47"/>
              <a:gd name="T17" fmla="*/ 24 h 47"/>
              <a:gd name="T18" fmla="*/ 23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3" y="0"/>
                </a:moveTo>
                <a:cubicBezTo>
                  <a:pt x="36" y="0"/>
                  <a:pt x="47" y="11"/>
                  <a:pt x="47" y="24"/>
                </a:cubicBezTo>
                <a:cubicBezTo>
                  <a:pt x="47" y="37"/>
                  <a:pt x="36" y="47"/>
                  <a:pt x="23" y="47"/>
                </a:cubicBezTo>
                <a:cubicBezTo>
                  <a:pt x="10" y="47"/>
                  <a:pt x="0" y="37"/>
                  <a:pt x="0" y="24"/>
                </a:cubicBezTo>
                <a:cubicBezTo>
                  <a:pt x="0" y="11"/>
                  <a:pt x="10" y="0"/>
                  <a:pt x="23" y="0"/>
                </a:cubicBezTo>
                <a:close/>
                <a:moveTo>
                  <a:pt x="23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3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3" y="15"/>
                </a:cubicBez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5" name="Freeform 25"/>
          <p:cNvSpPr>
            <a:spLocks noEditPoints="1"/>
          </p:cNvSpPr>
          <p:nvPr/>
        </p:nvSpPr>
        <p:spPr bwMode="auto">
          <a:xfrm>
            <a:off x="1689188" y="1225597"/>
            <a:ext cx="335976" cy="332933"/>
          </a:xfrm>
          <a:custGeom>
            <a:avLst/>
            <a:gdLst>
              <a:gd name="T0" fmla="*/ 24 w 47"/>
              <a:gd name="T1" fmla="*/ 0 h 47"/>
              <a:gd name="T2" fmla="*/ 47 w 47"/>
              <a:gd name="T3" fmla="*/ 24 h 47"/>
              <a:gd name="T4" fmla="*/ 24 w 47"/>
              <a:gd name="T5" fmla="*/ 47 h 47"/>
              <a:gd name="T6" fmla="*/ 0 w 47"/>
              <a:gd name="T7" fmla="*/ 24 h 47"/>
              <a:gd name="T8" fmla="*/ 24 w 47"/>
              <a:gd name="T9" fmla="*/ 0 h 47"/>
              <a:gd name="T10" fmla="*/ 24 w 47"/>
              <a:gd name="T11" fmla="*/ 15 h 47"/>
              <a:gd name="T12" fmla="*/ 15 w 47"/>
              <a:gd name="T13" fmla="*/ 24 h 47"/>
              <a:gd name="T14" fmla="*/ 24 w 47"/>
              <a:gd name="T15" fmla="*/ 32 h 47"/>
              <a:gd name="T16" fmla="*/ 32 w 47"/>
              <a:gd name="T17" fmla="*/ 24 h 47"/>
              <a:gd name="T18" fmla="*/ 24 w 47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7" h="47">
                <a:moveTo>
                  <a:pt x="24" y="0"/>
                </a:moveTo>
                <a:cubicBezTo>
                  <a:pt x="37" y="0"/>
                  <a:pt x="47" y="11"/>
                  <a:pt x="47" y="24"/>
                </a:cubicBezTo>
                <a:cubicBezTo>
                  <a:pt x="47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8" y="32"/>
                  <a:pt x="32" y="28"/>
                  <a:pt x="32" y="24"/>
                </a:cubicBezTo>
                <a:cubicBezTo>
                  <a:pt x="32" y="19"/>
                  <a:pt x="28" y="15"/>
                  <a:pt x="24" y="15"/>
                </a:cubicBezTo>
                <a:close/>
              </a:path>
            </a:pathLst>
          </a:cu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6" name="Freeform 26"/>
          <p:cNvSpPr>
            <a:spLocks noEditPoints="1"/>
          </p:cNvSpPr>
          <p:nvPr/>
        </p:nvSpPr>
        <p:spPr bwMode="auto">
          <a:xfrm>
            <a:off x="912244" y="1225597"/>
            <a:ext cx="338976" cy="332933"/>
          </a:xfrm>
          <a:custGeom>
            <a:avLst/>
            <a:gdLst>
              <a:gd name="T0" fmla="*/ 24 w 48"/>
              <a:gd name="T1" fmla="*/ 0 h 47"/>
              <a:gd name="T2" fmla="*/ 48 w 48"/>
              <a:gd name="T3" fmla="*/ 24 h 47"/>
              <a:gd name="T4" fmla="*/ 24 w 48"/>
              <a:gd name="T5" fmla="*/ 47 h 47"/>
              <a:gd name="T6" fmla="*/ 0 w 48"/>
              <a:gd name="T7" fmla="*/ 24 h 47"/>
              <a:gd name="T8" fmla="*/ 24 w 48"/>
              <a:gd name="T9" fmla="*/ 0 h 47"/>
              <a:gd name="T10" fmla="*/ 24 w 48"/>
              <a:gd name="T11" fmla="*/ 15 h 47"/>
              <a:gd name="T12" fmla="*/ 15 w 48"/>
              <a:gd name="T13" fmla="*/ 24 h 47"/>
              <a:gd name="T14" fmla="*/ 24 w 48"/>
              <a:gd name="T15" fmla="*/ 32 h 47"/>
              <a:gd name="T16" fmla="*/ 32 w 48"/>
              <a:gd name="T17" fmla="*/ 24 h 47"/>
              <a:gd name="T18" fmla="*/ 24 w 48"/>
              <a:gd name="T19" fmla="*/ 1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7">
                <a:moveTo>
                  <a:pt x="24" y="0"/>
                </a:move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7"/>
                  <a:pt x="24" y="47"/>
                </a:cubicBezTo>
                <a:cubicBezTo>
                  <a:pt x="11" y="47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24" y="15"/>
                </a:moveTo>
                <a:cubicBezTo>
                  <a:pt x="19" y="15"/>
                  <a:pt x="15" y="19"/>
                  <a:pt x="15" y="24"/>
                </a:cubicBezTo>
                <a:cubicBezTo>
                  <a:pt x="15" y="28"/>
                  <a:pt x="19" y="32"/>
                  <a:pt x="24" y="32"/>
                </a:cubicBezTo>
                <a:cubicBezTo>
                  <a:pt x="29" y="32"/>
                  <a:pt x="32" y="28"/>
                  <a:pt x="32" y="24"/>
                </a:cubicBezTo>
                <a:cubicBezTo>
                  <a:pt x="32" y="19"/>
                  <a:pt x="29" y="15"/>
                  <a:pt x="24" y="15"/>
                </a:cubicBezTo>
                <a:close/>
              </a:path>
            </a:pathLst>
          </a:cu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7" name="Freeform 27"/>
          <p:cNvSpPr>
            <a:spLocks/>
          </p:cNvSpPr>
          <p:nvPr/>
        </p:nvSpPr>
        <p:spPr bwMode="auto">
          <a:xfrm>
            <a:off x="2568126" y="1480544"/>
            <a:ext cx="1580888" cy="134672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8" name="Freeform 28"/>
          <p:cNvSpPr>
            <a:spLocks/>
          </p:cNvSpPr>
          <p:nvPr/>
        </p:nvSpPr>
        <p:spPr bwMode="auto">
          <a:xfrm>
            <a:off x="1767183" y="1480545"/>
            <a:ext cx="2381831" cy="2147567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9" name="Freeform 29"/>
          <p:cNvSpPr>
            <a:spLocks/>
          </p:cNvSpPr>
          <p:nvPr/>
        </p:nvSpPr>
        <p:spPr bwMode="auto">
          <a:xfrm>
            <a:off x="990239" y="1480544"/>
            <a:ext cx="3158776" cy="2927411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444500" dist="381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04739" y="2269427"/>
            <a:ext cx="528030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A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04739" y="3053957"/>
            <a:ext cx="439864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B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4739" y="3864047"/>
            <a:ext cx="566502" cy="700192"/>
          </a:xfrm>
          <a:prstGeom prst="rect">
            <a:avLst/>
          </a:prstGeom>
          <a:noFill/>
        </p:spPr>
        <p:txBody>
          <a:bodyPr wrap="none" lIns="68580" tIns="34290" rIns="68580" bIns="34290" rtlCol="0" anchor="ctr">
            <a:spAutoFit/>
          </a:bodyPr>
          <a:lstStyle/>
          <a:p>
            <a:r>
              <a:rPr lang="en-US" altLang="zh-CN" sz="4100" dirty="0">
                <a:latin typeface="Century Gothic" pitchFamily="34" charset="0"/>
                <a:ea typeface="微软雅黑" pitchFamily="34" charset="-122"/>
              </a:rPr>
              <a:t>C</a:t>
            </a:r>
            <a:endParaRPr lang="zh-CN" altLang="en-US" sz="4100" dirty="0">
              <a:latin typeface="Century Gothic" pitchFamily="34" charset="0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88053" y="2323601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/>
              <a:t>希望</a:t>
            </a:r>
            <a:r>
              <a:rPr lang="zh-CN" altLang="en-US" sz="1100" dirty="0" smtClean="0"/>
              <a:t>减肥</a:t>
            </a:r>
            <a:endParaRPr lang="en-US" altLang="zh-CN" sz="11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788053" y="3136282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/>
              <a:t>想要把公司做强做大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52783" y="3975616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1100" dirty="0"/>
              <a:t>希望得到上司的认可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32769" y="2691564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/>
              <a:t>1</a:t>
            </a:r>
            <a:r>
              <a:rPr lang="zh-CN" altLang="en-US" sz="1100" dirty="0"/>
              <a:t>个月内脂肪率降至</a:t>
            </a:r>
            <a:r>
              <a:rPr lang="en-US" altLang="zh-CN" sz="1100" dirty="0"/>
              <a:t>20% </a:t>
            </a:r>
            <a:r>
              <a:rPr lang="zh-CN" altLang="en-US" sz="1100" dirty="0"/>
              <a:t>以下</a:t>
            </a:r>
            <a:endParaRPr lang="en-US" altLang="zh-CN" sz="11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771241" y="3411763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/>
              <a:t>3</a:t>
            </a:r>
            <a:r>
              <a:rPr lang="zh-CN" altLang="en-US" sz="1100" dirty="0"/>
              <a:t>个月内销售额达到</a:t>
            </a:r>
            <a:r>
              <a:rPr lang="en-US" altLang="zh-CN" sz="1100" dirty="0" smtClean="0"/>
              <a:t>10 </a:t>
            </a:r>
            <a:r>
              <a:rPr lang="zh-CN" altLang="en-US" sz="1100" dirty="0" smtClean="0"/>
              <a:t>亿元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8053" y="4217012"/>
            <a:ext cx="3748487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1100" dirty="0"/>
              <a:t>2</a:t>
            </a:r>
            <a:r>
              <a:rPr lang="zh-CN" altLang="en-US" sz="1100" dirty="0"/>
              <a:t>个月内人事评价达到</a:t>
            </a:r>
            <a:r>
              <a:rPr lang="en-US" altLang="zh-CN" sz="1100" dirty="0"/>
              <a:t>A </a:t>
            </a:r>
            <a:r>
              <a:rPr lang="zh-CN" altLang="en-US" sz="1100" dirty="0"/>
              <a:t>级</a:t>
            </a:r>
            <a:endParaRPr lang="zh-CN" altLang="en-US" sz="1100" dirty="0">
              <a:latin typeface="Century Gothic" pitchFamily="34" charset="0"/>
              <a:ea typeface="微软雅黑"/>
              <a:cs typeface="Open Sans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77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00"/>
                            </p:stCondLst>
                            <p:childTnLst>
                              <p:par>
                                <p:cTn id="5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9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4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9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31" y="293213"/>
            <a:ext cx="7872694" cy="45637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5" y="293213"/>
            <a:ext cx="7975960" cy="4475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8739"/>
            <a:ext cx="7777560" cy="447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429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燕尾形 3"/>
          <p:cNvSpPr/>
          <p:nvPr/>
        </p:nvSpPr>
        <p:spPr>
          <a:xfrm>
            <a:off x="3754304" y="2280278"/>
            <a:ext cx="806859" cy="876706"/>
          </a:xfrm>
          <a:prstGeom prst="chevron">
            <a:avLst>
              <a:gd name="adj" fmla="val 544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4465448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5176592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7" name="燕尾形 6"/>
          <p:cNvSpPr/>
          <p:nvPr/>
        </p:nvSpPr>
        <p:spPr>
          <a:xfrm>
            <a:off x="5861931" y="2280278"/>
            <a:ext cx="808063" cy="876706"/>
          </a:xfrm>
          <a:prstGeom prst="chevron">
            <a:avLst>
              <a:gd name="adj" fmla="val 54429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white"/>
              </a:solidFill>
              <a:latin typeface="+mj-ea"/>
              <a:ea typeface="+mj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607526" y="2721611"/>
            <a:ext cx="4195430" cy="0"/>
          </a:xfrm>
          <a:prstGeom prst="line">
            <a:avLst/>
          </a:prstGeom>
          <a:ln w="12700"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389935" y="1862753"/>
            <a:ext cx="0" cy="408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967648" y="1374794"/>
            <a:ext cx="0" cy="89921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 flipV="1">
            <a:off x="6101079" y="3142813"/>
            <a:ext cx="28707" cy="93432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4607676" y="3142811"/>
            <a:ext cx="0" cy="36541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五边形 12"/>
          <p:cNvSpPr/>
          <p:nvPr/>
        </p:nvSpPr>
        <p:spPr>
          <a:xfrm>
            <a:off x="2829818" y="2272953"/>
            <a:ext cx="5831377" cy="881653"/>
          </a:xfrm>
          <a:prstGeom prst="homePlate">
            <a:avLst>
              <a:gd name="adj" fmla="val 47961"/>
            </a:avLst>
          </a:prstGeom>
          <a:ln w="12700">
            <a:solidFill>
              <a:srgbClr val="DE7C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297" tIns="45149" rIns="90297" bIns="45149" anchor="ctr"/>
          <a:lstStyle/>
          <a:p>
            <a:pPr algn="ctr" defTabSz="90302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58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14" name="TextBox 30"/>
          <p:cNvSpPr txBox="1"/>
          <p:nvPr/>
        </p:nvSpPr>
        <p:spPr>
          <a:xfrm>
            <a:off x="496623" y="1567181"/>
            <a:ext cx="2133431" cy="260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有了好的方案，其中的细节也不能忽视，计划的内容如何完成好，需要将方案步骤具体化，逐一制定对策，明确回答出方案中的“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5W1H”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即：为什么制定该措施（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Why)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、达到什么目标（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What)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、在何处执行（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Where)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、由谁负责完成（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Who)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、什么时间完成（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When)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、如何完成（</a:t>
            </a:r>
            <a:r>
              <a:rPr lang="en-US" altLang="zh-CN" sz="988" dirty="0">
                <a:latin typeface="+mj-ea"/>
                <a:ea typeface="+mj-ea"/>
                <a:sym typeface="Calibri" pitchFamily="34" charset="0"/>
              </a:rPr>
              <a:t>How)</a:t>
            </a:r>
            <a:r>
              <a:rPr lang="zh-CN" altLang="en-US" sz="988" dirty="0">
                <a:latin typeface="+mj-ea"/>
                <a:ea typeface="+mj-ea"/>
                <a:sym typeface="Calibri" pitchFamily="34" charset="0"/>
              </a:rPr>
              <a:t>。使用过程决策程序图或流程图，方案的具体实施步骤将会得到分解</a:t>
            </a:r>
            <a:r>
              <a:rPr lang="zh-CN" altLang="en-US" sz="988" dirty="0" smtClean="0">
                <a:solidFill>
                  <a:prstClr val="black"/>
                </a:solidFill>
                <a:latin typeface="+mj-ea"/>
                <a:ea typeface="+mj-ea"/>
                <a:sym typeface="Calibri" pitchFamily="34" charset="0"/>
              </a:rPr>
              <a:t>。</a:t>
            </a:r>
            <a:endParaRPr lang="en-US" altLang="zh-CN" sz="988" dirty="0">
              <a:solidFill>
                <a:prstClr val="black"/>
              </a:solidFill>
              <a:latin typeface="+mj-ea"/>
              <a:ea typeface="+mj-ea"/>
              <a:sym typeface="Calibri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754304" y="936121"/>
            <a:ext cx="2408303" cy="438674"/>
            <a:chOff x="814328" y="3219334"/>
            <a:chExt cx="2266827" cy="432536"/>
          </a:xfrm>
        </p:grpSpPr>
        <p:grpSp>
          <p:nvGrpSpPr>
            <p:cNvPr id="16" name="组合 15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0" name="圆角矩形 19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1" name="圆角矩形 20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19" name="椭圆 18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1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7" name="TextBox 33"/>
            <p:cNvSpPr txBox="1"/>
            <p:nvPr/>
          </p:nvSpPr>
          <p:spPr>
            <a:xfrm>
              <a:off x="1004894" y="3338176"/>
              <a:ext cx="192667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 smtClean="0">
                  <a:solidFill>
                    <a:schemeClr val="tx1"/>
                  </a:solidFill>
                  <a:latin typeface="+mj-ea"/>
                  <a:ea typeface="+mj-ea"/>
                </a:rPr>
                <a:t>发</a:t>
              </a:r>
              <a:r>
                <a:rPr lang="zh-CN" altLang="en-US" sz="1284" dirty="0">
                  <a:solidFill>
                    <a:schemeClr val="tx1"/>
                  </a:solidFill>
                  <a:latin typeface="+mj-ea"/>
                  <a:ea typeface="+mj-ea"/>
                </a:rPr>
                <a:t>邮件确认对方日程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94333" y="3508226"/>
            <a:ext cx="2481923" cy="438674"/>
            <a:chOff x="814325" y="3219334"/>
            <a:chExt cx="2266826" cy="432536"/>
          </a:xfrm>
        </p:grpSpPr>
        <p:grpSp>
          <p:nvGrpSpPr>
            <p:cNvPr id="23" name="组合 22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28" name="圆角矩形 27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26" name="椭圆 25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2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4" name="TextBox 42"/>
            <p:cNvSpPr txBox="1"/>
            <p:nvPr/>
          </p:nvSpPr>
          <p:spPr>
            <a:xfrm>
              <a:off x="1117036" y="3345016"/>
              <a:ext cx="1808518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 smtClean="0">
                  <a:solidFill>
                    <a:schemeClr val="tx1"/>
                  </a:solidFill>
                  <a:latin typeface="+mj-ea"/>
                  <a:ea typeface="+mj-ea"/>
                </a:rPr>
                <a:t>上网预约餐馆</a:t>
              </a:r>
              <a:endParaRPr lang="zh-CN" altLang="en-US" sz="1284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132636" y="1433921"/>
            <a:ext cx="2175668" cy="438674"/>
            <a:chOff x="814328" y="3219334"/>
            <a:chExt cx="2266829" cy="432536"/>
          </a:xfrm>
        </p:grpSpPr>
        <p:grpSp>
          <p:nvGrpSpPr>
            <p:cNvPr id="30" name="组合 29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圆角矩形 33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圆角矩形 34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33" name="椭圆 32"/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3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1" name="TextBox 49"/>
            <p:cNvSpPr txBox="1"/>
            <p:nvPr/>
          </p:nvSpPr>
          <p:spPr>
            <a:xfrm>
              <a:off x="1183671" y="3331792"/>
              <a:ext cx="1847692" cy="1948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 smtClean="0">
                  <a:solidFill>
                    <a:schemeClr val="tx1"/>
                  </a:solidFill>
                  <a:latin typeface="+mj-ea"/>
                  <a:ea typeface="+mj-ea"/>
                </a:rPr>
                <a:t>通知对方时间地点</a:t>
              </a:r>
              <a:endParaRPr lang="zh-CN" altLang="en-US" sz="1284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887736" y="4077141"/>
            <a:ext cx="2299002" cy="438674"/>
            <a:chOff x="814328" y="3219334"/>
            <a:chExt cx="2266828" cy="432536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37" name="组合 36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  <a:grpFill/>
          </p:grpSpPr>
          <p:grpSp>
            <p:nvGrpSpPr>
              <p:cNvPr id="39" name="组合 38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grpFill/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圆角矩形 40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42" name="圆角矩形 41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76">
                    <a:solidFill>
                      <a:prstClr val="white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40" name="椭圆 39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76" dirty="0">
                    <a:solidFill>
                      <a:prstClr val="white"/>
                    </a:solidFill>
                    <a:latin typeface="+mj-ea"/>
                    <a:ea typeface="+mj-ea"/>
                  </a:rPr>
                  <a:t>4</a:t>
                </a:r>
                <a:endParaRPr lang="zh-CN" altLang="en-US" sz="1876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8" name="TextBox 57"/>
            <p:cNvSpPr txBox="1"/>
            <p:nvPr/>
          </p:nvSpPr>
          <p:spPr>
            <a:xfrm>
              <a:off x="1085352" y="3345963"/>
              <a:ext cx="1926671" cy="194853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284" dirty="0" smtClean="0">
                  <a:solidFill>
                    <a:schemeClr val="tx1"/>
                  </a:solidFill>
                  <a:latin typeface="+mj-ea"/>
                  <a:ea typeface="+mj-ea"/>
                </a:rPr>
                <a:t>如期赴约</a:t>
              </a:r>
              <a:endParaRPr lang="zh-CN" altLang="en-US" sz="1284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3" name="组合 42"/>
          <p:cNvGrpSpPr>
            <a:grpSpLocks noChangeAspect="1"/>
          </p:cNvGrpSpPr>
          <p:nvPr/>
        </p:nvGrpSpPr>
        <p:grpSpPr>
          <a:xfrm>
            <a:off x="6598880" y="1862753"/>
            <a:ext cx="1677817" cy="1600692"/>
            <a:chOff x="3197225" y="3458369"/>
            <a:chExt cx="533400" cy="48736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44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0302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58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987824" y="2508122"/>
            <a:ext cx="6480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请客户吃饭</a:t>
            </a:r>
          </a:p>
        </p:txBody>
      </p:sp>
    </p:spTree>
    <p:extLst>
      <p:ext uri="{BB962C8B-B14F-4D97-AF65-F5344CB8AC3E}">
        <p14:creationId xmlns:p14="http://schemas.microsoft.com/office/powerpoint/2010/main" val="653180568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"/>
                            </p:stCondLst>
                            <p:childTnLst>
                              <p:par>
                                <p:cTn id="4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4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4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"/>
                            </p:stCondLst>
                            <p:childTnLst>
                              <p:par>
                                <p:cTn id="7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4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8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8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5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96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97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3" grpId="0" animBg="1"/>
      <p:bldP spid="14" grpId="0"/>
      <p:bldP spid="14" grpId="1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904866" y="339502"/>
            <a:ext cx="915606" cy="504056"/>
          </a:xfrm>
        </p:spPr>
        <p:txBody>
          <a:bodyPr/>
          <a:lstStyle/>
          <a:p>
            <a:r>
              <a:rPr lang="en-GB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DO</a:t>
            </a:r>
            <a:endParaRPr lang="en-GB" sz="24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6291329" y="3618001"/>
            <a:ext cx="486966" cy="486965"/>
          </a:xfrm>
          <a:custGeom>
            <a:avLst/>
            <a:gdLst>
              <a:gd name="connsiteX0" fmla="*/ 317501 w 649288"/>
              <a:gd name="connsiteY0" fmla="*/ 0 h 649287"/>
              <a:gd name="connsiteX1" fmla="*/ 393701 w 649288"/>
              <a:gd name="connsiteY1" fmla="*/ 7937 h 649287"/>
              <a:gd name="connsiteX2" fmla="*/ 412730 w 649288"/>
              <a:gd name="connsiteY2" fmla="*/ 94070 h 649287"/>
              <a:gd name="connsiteX3" fmla="*/ 432413 w 649288"/>
              <a:gd name="connsiteY3" fmla="*/ 101205 h 649287"/>
              <a:gd name="connsiteX4" fmla="*/ 464868 w 649288"/>
              <a:gd name="connsiteY4" fmla="*/ 120995 h 649287"/>
              <a:gd name="connsiteX5" fmla="*/ 546101 w 649288"/>
              <a:gd name="connsiteY5" fmla="*/ 87313 h 649287"/>
              <a:gd name="connsiteX6" fmla="*/ 595313 w 649288"/>
              <a:gd name="connsiteY6" fmla="*/ 147638 h 649287"/>
              <a:gd name="connsiteX7" fmla="*/ 548746 w 649288"/>
              <a:gd name="connsiteY7" fmla="*/ 220957 h 649287"/>
              <a:gd name="connsiteX8" fmla="*/ 557723 w 649288"/>
              <a:gd name="connsiteY8" fmla="*/ 239746 h 649287"/>
              <a:gd name="connsiteX9" fmla="*/ 565985 w 649288"/>
              <a:gd name="connsiteY9" fmla="*/ 279785 h 649287"/>
              <a:gd name="connsiteX10" fmla="*/ 649288 w 649288"/>
              <a:gd name="connsiteY10" fmla="*/ 314325 h 649287"/>
              <a:gd name="connsiteX11" fmla="*/ 642938 w 649288"/>
              <a:gd name="connsiteY11" fmla="*/ 390525 h 649287"/>
              <a:gd name="connsiteX12" fmla="*/ 554781 w 649288"/>
              <a:gd name="connsiteY12" fmla="*/ 409778 h 649287"/>
              <a:gd name="connsiteX13" fmla="*/ 542320 w 649288"/>
              <a:gd name="connsiteY13" fmla="*/ 441665 h 649287"/>
              <a:gd name="connsiteX14" fmla="*/ 525918 w 649288"/>
              <a:gd name="connsiteY14" fmla="*/ 464554 h 649287"/>
              <a:gd name="connsiteX15" fmla="*/ 560388 w 649288"/>
              <a:gd name="connsiteY15" fmla="*/ 547688 h 649287"/>
              <a:gd name="connsiteX16" fmla="*/ 500063 w 649288"/>
              <a:gd name="connsiteY16" fmla="*/ 596900 h 649287"/>
              <a:gd name="connsiteX17" fmla="*/ 424832 w 649288"/>
              <a:gd name="connsiteY17" fmla="*/ 548101 h 649287"/>
              <a:gd name="connsiteX18" fmla="*/ 408777 w 649288"/>
              <a:gd name="connsiteY18" fmla="*/ 556207 h 649287"/>
              <a:gd name="connsiteX19" fmla="*/ 367585 w 649288"/>
              <a:gd name="connsiteY19" fmla="*/ 566783 h 649287"/>
              <a:gd name="connsiteX20" fmla="*/ 333376 w 649288"/>
              <a:gd name="connsiteY20" fmla="*/ 649287 h 649287"/>
              <a:gd name="connsiteX21" fmla="*/ 255588 w 649288"/>
              <a:gd name="connsiteY21" fmla="*/ 641350 h 649287"/>
              <a:gd name="connsiteX22" fmla="*/ 237123 w 649288"/>
              <a:gd name="connsiteY22" fmla="*/ 553129 h 649287"/>
              <a:gd name="connsiteX23" fmla="*/ 205664 w 649288"/>
              <a:gd name="connsiteY23" fmla="*/ 540895 h 649287"/>
              <a:gd name="connsiteX24" fmla="*/ 184716 w 649288"/>
              <a:gd name="connsiteY24" fmla="*/ 525926 h 649287"/>
              <a:gd name="connsiteX25" fmla="*/ 101601 w 649288"/>
              <a:gd name="connsiteY25" fmla="*/ 560388 h 649287"/>
              <a:gd name="connsiteX26" fmla="*/ 52388 w 649288"/>
              <a:gd name="connsiteY26" fmla="*/ 500063 h 649287"/>
              <a:gd name="connsiteX27" fmla="*/ 100490 w 649288"/>
              <a:gd name="connsiteY27" fmla="*/ 425907 h 649287"/>
              <a:gd name="connsiteX28" fmla="*/ 91334 w 649288"/>
              <a:gd name="connsiteY28" fmla="*/ 407740 h 649287"/>
              <a:gd name="connsiteX29" fmla="*/ 80918 w 649288"/>
              <a:gd name="connsiteY29" fmla="*/ 366926 h 649287"/>
              <a:gd name="connsiteX30" fmla="*/ 0 w 649288"/>
              <a:gd name="connsiteY30" fmla="*/ 333375 h 649287"/>
              <a:gd name="connsiteX31" fmla="*/ 7937 w 649288"/>
              <a:gd name="connsiteY31" fmla="*/ 255588 h 649287"/>
              <a:gd name="connsiteX32" fmla="*/ 94980 w 649288"/>
              <a:gd name="connsiteY32" fmla="*/ 236357 h 649287"/>
              <a:gd name="connsiteX33" fmla="*/ 108451 w 649288"/>
              <a:gd name="connsiteY33" fmla="*/ 202540 h 649287"/>
              <a:gd name="connsiteX34" fmla="*/ 123332 w 649288"/>
              <a:gd name="connsiteY34" fmla="*/ 182620 h 649287"/>
              <a:gd name="connsiteX35" fmla="*/ 90488 w 649288"/>
              <a:gd name="connsiteY35" fmla="*/ 100013 h 649287"/>
              <a:gd name="connsiteX36" fmla="*/ 149226 w 649288"/>
              <a:gd name="connsiteY36" fmla="*/ 50800 h 649287"/>
              <a:gd name="connsiteX37" fmla="*/ 225205 w 649288"/>
              <a:gd name="connsiteY37" fmla="*/ 99427 h 649287"/>
              <a:gd name="connsiteX38" fmla="*/ 251847 w 649288"/>
              <a:gd name="connsiteY38" fmla="*/ 87446 h 649287"/>
              <a:gd name="connsiteX39" fmla="*/ 281793 w 649288"/>
              <a:gd name="connsiteY39" fmla="*/ 83658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1" y="0"/>
                </a:moveTo>
                <a:lnTo>
                  <a:pt x="393701" y="7937"/>
                </a:lnTo>
                <a:lnTo>
                  <a:pt x="412730" y="94070"/>
                </a:lnTo>
                <a:lnTo>
                  <a:pt x="432413" y="101205"/>
                </a:lnTo>
                <a:lnTo>
                  <a:pt x="464868" y="120995"/>
                </a:lnTo>
                <a:lnTo>
                  <a:pt x="546101" y="87313"/>
                </a:lnTo>
                <a:lnTo>
                  <a:pt x="595313" y="147638"/>
                </a:lnTo>
                <a:lnTo>
                  <a:pt x="548746" y="220957"/>
                </a:lnTo>
                <a:lnTo>
                  <a:pt x="557723" y="239746"/>
                </a:lnTo>
                <a:lnTo>
                  <a:pt x="565985" y="279785"/>
                </a:lnTo>
                <a:lnTo>
                  <a:pt x="649288" y="314325"/>
                </a:lnTo>
                <a:lnTo>
                  <a:pt x="642938" y="390525"/>
                </a:lnTo>
                <a:lnTo>
                  <a:pt x="554781" y="409778"/>
                </a:lnTo>
                <a:lnTo>
                  <a:pt x="542320" y="441665"/>
                </a:lnTo>
                <a:lnTo>
                  <a:pt x="525918" y="464554"/>
                </a:lnTo>
                <a:lnTo>
                  <a:pt x="560388" y="547688"/>
                </a:lnTo>
                <a:lnTo>
                  <a:pt x="500063" y="596900"/>
                </a:lnTo>
                <a:lnTo>
                  <a:pt x="424832" y="548101"/>
                </a:lnTo>
                <a:lnTo>
                  <a:pt x="408777" y="556207"/>
                </a:lnTo>
                <a:lnTo>
                  <a:pt x="367585" y="566783"/>
                </a:lnTo>
                <a:lnTo>
                  <a:pt x="333376" y="649287"/>
                </a:lnTo>
                <a:lnTo>
                  <a:pt x="255588" y="641350"/>
                </a:lnTo>
                <a:lnTo>
                  <a:pt x="237123" y="553129"/>
                </a:lnTo>
                <a:lnTo>
                  <a:pt x="205664" y="540895"/>
                </a:lnTo>
                <a:lnTo>
                  <a:pt x="184716" y="525926"/>
                </a:lnTo>
                <a:lnTo>
                  <a:pt x="101601" y="560388"/>
                </a:lnTo>
                <a:lnTo>
                  <a:pt x="52388" y="500063"/>
                </a:lnTo>
                <a:lnTo>
                  <a:pt x="100490" y="425907"/>
                </a:lnTo>
                <a:lnTo>
                  <a:pt x="91334" y="407740"/>
                </a:lnTo>
                <a:lnTo>
                  <a:pt x="80918" y="366926"/>
                </a:lnTo>
                <a:lnTo>
                  <a:pt x="0" y="333375"/>
                </a:lnTo>
                <a:lnTo>
                  <a:pt x="7937" y="255588"/>
                </a:lnTo>
                <a:lnTo>
                  <a:pt x="94980" y="236357"/>
                </a:lnTo>
                <a:lnTo>
                  <a:pt x="108451" y="202540"/>
                </a:lnTo>
                <a:lnTo>
                  <a:pt x="123332" y="182620"/>
                </a:lnTo>
                <a:lnTo>
                  <a:pt x="90488" y="100013"/>
                </a:lnTo>
                <a:lnTo>
                  <a:pt x="149226" y="50800"/>
                </a:lnTo>
                <a:lnTo>
                  <a:pt x="225205" y="99427"/>
                </a:lnTo>
                <a:lnTo>
                  <a:pt x="251847" y="87446"/>
                </a:lnTo>
                <a:lnTo>
                  <a:pt x="281793" y="83658"/>
                </a:lnTo>
                <a:close/>
              </a:path>
            </a:pathLst>
          </a:cu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812698" y="3048881"/>
            <a:ext cx="748904" cy="747713"/>
          </a:xfrm>
          <a:custGeom>
            <a:avLst/>
            <a:gdLst>
              <a:gd name="connsiteX0" fmla="*/ 414337 w 998538"/>
              <a:gd name="connsiteY0" fmla="*/ 0 h 996950"/>
              <a:gd name="connsiteX1" fmla="*/ 479337 w 998538"/>
              <a:gd name="connsiteY1" fmla="*/ 109032 h 996950"/>
              <a:gd name="connsiteX2" fmla="*/ 546972 w 998538"/>
              <a:gd name="connsiteY2" fmla="*/ 110548 h 996950"/>
              <a:gd name="connsiteX3" fmla="*/ 620653 w 998538"/>
              <a:gd name="connsiteY3" fmla="*/ 127113 h 996950"/>
              <a:gd name="connsiteX4" fmla="*/ 711201 w 998538"/>
              <a:gd name="connsiteY4" fmla="*/ 39688 h 996950"/>
              <a:gd name="connsiteX5" fmla="*/ 792163 w 998538"/>
              <a:gd name="connsiteY5" fmla="*/ 87313 h 996950"/>
              <a:gd name="connsiteX6" fmla="*/ 760994 w 998538"/>
              <a:gd name="connsiteY6" fmla="*/ 208872 h 996950"/>
              <a:gd name="connsiteX7" fmla="*/ 805799 w 998538"/>
              <a:gd name="connsiteY7" fmla="*/ 254804 h 996950"/>
              <a:gd name="connsiteX8" fmla="*/ 838031 w 998538"/>
              <a:gd name="connsiteY8" fmla="*/ 301428 h 996950"/>
              <a:gd name="connsiteX9" fmla="*/ 847795 w 998538"/>
              <a:gd name="connsiteY9" fmla="*/ 321218 h 996950"/>
              <a:gd name="connsiteX10" fmla="*/ 973138 w 998538"/>
              <a:gd name="connsiteY10" fmla="*/ 322263 h 996950"/>
              <a:gd name="connsiteX11" fmla="*/ 998538 w 998538"/>
              <a:gd name="connsiteY11" fmla="*/ 414338 h 996950"/>
              <a:gd name="connsiteX12" fmla="*/ 890497 w 998538"/>
              <a:gd name="connsiteY12" fmla="*/ 478747 h 996950"/>
              <a:gd name="connsiteX13" fmla="*/ 890774 w 998538"/>
              <a:gd name="connsiteY13" fmla="*/ 527148 h 996950"/>
              <a:gd name="connsiteX14" fmla="*/ 882299 w 998538"/>
              <a:gd name="connsiteY14" fmla="*/ 584940 h 996950"/>
              <a:gd name="connsiteX15" fmla="*/ 871815 w 998538"/>
              <a:gd name="connsiteY15" fmla="*/ 619468 h 996950"/>
              <a:gd name="connsiteX16" fmla="*/ 958851 w 998538"/>
              <a:gd name="connsiteY16" fmla="*/ 709612 h 996950"/>
              <a:gd name="connsiteX17" fmla="*/ 911226 w 998538"/>
              <a:gd name="connsiteY17" fmla="*/ 792162 h 996950"/>
              <a:gd name="connsiteX18" fmla="*/ 787774 w 998538"/>
              <a:gd name="connsiteY18" fmla="*/ 760508 h 996950"/>
              <a:gd name="connsiteX19" fmla="*/ 772513 w 998538"/>
              <a:gd name="connsiteY19" fmla="*/ 780248 h 996950"/>
              <a:gd name="connsiteX20" fmla="*/ 680686 w 998538"/>
              <a:gd name="connsiteY20" fmla="*/ 846352 h 996950"/>
              <a:gd name="connsiteX21" fmla="*/ 677312 w 998538"/>
              <a:gd name="connsiteY21" fmla="*/ 847695 h 996950"/>
              <a:gd name="connsiteX22" fmla="*/ 676276 w 998538"/>
              <a:gd name="connsiteY22" fmla="*/ 973138 h 996950"/>
              <a:gd name="connsiteX23" fmla="*/ 584201 w 998538"/>
              <a:gd name="connsiteY23" fmla="*/ 996950 h 996950"/>
              <a:gd name="connsiteX24" fmla="*/ 519821 w 998538"/>
              <a:gd name="connsiteY24" fmla="*/ 888959 h 996950"/>
              <a:gd name="connsiteX25" fmla="*/ 470892 w 998538"/>
              <a:gd name="connsiteY25" fmla="*/ 889254 h 996950"/>
              <a:gd name="connsiteX26" fmla="*/ 379143 w 998538"/>
              <a:gd name="connsiteY26" fmla="*/ 870730 h 996950"/>
              <a:gd name="connsiteX27" fmla="*/ 288925 w 998538"/>
              <a:gd name="connsiteY27" fmla="*/ 958850 h 996950"/>
              <a:gd name="connsiteX28" fmla="*/ 206375 w 998538"/>
              <a:gd name="connsiteY28" fmla="*/ 911225 h 996950"/>
              <a:gd name="connsiteX29" fmla="*/ 237029 w 998538"/>
              <a:gd name="connsiteY29" fmla="*/ 786493 h 996950"/>
              <a:gd name="connsiteX30" fmla="*/ 207771 w 998538"/>
              <a:gd name="connsiteY30" fmla="*/ 761387 h 996950"/>
              <a:gd name="connsiteX31" fmla="*/ 151139 w 998538"/>
              <a:gd name="connsiteY31" fmla="*/ 680106 h 996950"/>
              <a:gd name="connsiteX32" fmla="*/ 149800 w 998538"/>
              <a:gd name="connsiteY32" fmla="*/ 676770 h 996950"/>
              <a:gd name="connsiteX33" fmla="*/ 23812 w 998538"/>
              <a:gd name="connsiteY33" fmla="*/ 674687 h 996950"/>
              <a:gd name="connsiteX34" fmla="*/ 0 w 998538"/>
              <a:gd name="connsiteY34" fmla="*/ 582612 h 996950"/>
              <a:gd name="connsiteX35" fmla="*/ 108043 w 998538"/>
              <a:gd name="connsiteY35" fmla="*/ 519241 h 996950"/>
              <a:gd name="connsiteX36" fmla="*/ 107765 w 998538"/>
              <a:gd name="connsiteY36" fmla="*/ 470735 h 996950"/>
              <a:gd name="connsiteX37" fmla="*/ 126816 w 998538"/>
              <a:gd name="connsiteY37" fmla="*/ 377577 h 996950"/>
              <a:gd name="connsiteX38" fmla="*/ 39688 w 998538"/>
              <a:gd name="connsiteY38" fmla="*/ 287338 h 996950"/>
              <a:gd name="connsiteX39" fmla="*/ 87313 w 998538"/>
              <a:gd name="connsiteY39" fmla="*/ 206375 h 996950"/>
              <a:gd name="connsiteX40" fmla="*/ 210783 w 998538"/>
              <a:gd name="connsiteY40" fmla="*/ 238034 h 996950"/>
              <a:gd name="connsiteX41" fmla="*/ 236348 w 998538"/>
              <a:gd name="connsiteY41" fmla="*/ 208415 h 996950"/>
              <a:gd name="connsiteX42" fmla="*/ 317853 w 998538"/>
              <a:gd name="connsiteY42" fmla="*/ 151801 h 996950"/>
              <a:gd name="connsiteX43" fmla="*/ 321216 w 998538"/>
              <a:gd name="connsiteY43" fmla="*/ 150452 h 996950"/>
              <a:gd name="connsiteX44" fmla="*/ 322262 w 998538"/>
              <a:gd name="connsiteY44" fmla="*/ 23812 h 9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98538" h="996950">
                <a:moveTo>
                  <a:pt x="414337" y="0"/>
                </a:moveTo>
                <a:lnTo>
                  <a:pt x="479337" y="109032"/>
                </a:lnTo>
                <a:lnTo>
                  <a:pt x="546972" y="110548"/>
                </a:lnTo>
                <a:lnTo>
                  <a:pt x="620653" y="127113"/>
                </a:lnTo>
                <a:lnTo>
                  <a:pt x="711201" y="39688"/>
                </a:lnTo>
                <a:lnTo>
                  <a:pt x="792163" y="87313"/>
                </a:lnTo>
                <a:lnTo>
                  <a:pt x="760994" y="208872"/>
                </a:lnTo>
                <a:lnTo>
                  <a:pt x="805799" y="254804"/>
                </a:lnTo>
                <a:cubicBezTo>
                  <a:pt x="817614" y="269493"/>
                  <a:pt x="828398" y="285067"/>
                  <a:pt x="838031" y="301428"/>
                </a:cubicBezTo>
                <a:lnTo>
                  <a:pt x="847795" y="321218"/>
                </a:lnTo>
                <a:lnTo>
                  <a:pt x="973138" y="322263"/>
                </a:lnTo>
                <a:lnTo>
                  <a:pt x="998538" y="414338"/>
                </a:lnTo>
                <a:lnTo>
                  <a:pt x="890497" y="478747"/>
                </a:lnTo>
                <a:lnTo>
                  <a:pt x="890774" y="527148"/>
                </a:lnTo>
                <a:cubicBezTo>
                  <a:pt x="889384" y="546811"/>
                  <a:pt x="886525" y="566115"/>
                  <a:pt x="882299" y="584940"/>
                </a:cubicBezTo>
                <a:lnTo>
                  <a:pt x="871815" y="619468"/>
                </a:lnTo>
                <a:lnTo>
                  <a:pt x="958851" y="709612"/>
                </a:lnTo>
                <a:lnTo>
                  <a:pt x="911226" y="792162"/>
                </a:lnTo>
                <a:lnTo>
                  <a:pt x="787774" y="760508"/>
                </a:lnTo>
                <a:lnTo>
                  <a:pt x="772513" y="780248"/>
                </a:lnTo>
                <a:cubicBezTo>
                  <a:pt x="745462" y="806425"/>
                  <a:pt x="714580" y="828779"/>
                  <a:pt x="680686" y="846352"/>
                </a:cubicBezTo>
                <a:lnTo>
                  <a:pt x="677312" y="847695"/>
                </a:lnTo>
                <a:lnTo>
                  <a:pt x="676276" y="973138"/>
                </a:lnTo>
                <a:lnTo>
                  <a:pt x="584201" y="996950"/>
                </a:lnTo>
                <a:lnTo>
                  <a:pt x="519821" y="888959"/>
                </a:lnTo>
                <a:lnTo>
                  <a:pt x="470892" y="889254"/>
                </a:lnTo>
                <a:lnTo>
                  <a:pt x="379143" y="870730"/>
                </a:lnTo>
                <a:lnTo>
                  <a:pt x="288925" y="958850"/>
                </a:lnTo>
                <a:lnTo>
                  <a:pt x="206375" y="911225"/>
                </a:lnTo>
                <a:lnTo>
                  <a:pt x="237029" y="786493"/>
                </a:lnTo>
                <a:lnTo>
                  <a:pt x="207771" y="761387"/>
                </a:lnTo>
                <a:cubicBezTo>
                  <a:pt x="185674" y="736979"/>
                  <a:pt x="166586" y="709707"/>
                  <a:pt x="151139" y="680106"/>
                </a:cubicBezTo>
                <a:lnTo>
                  <a:pt x="149800" y="676770"/>
                </a:lnTo>
                <a:lnTo>
                  <a:pt x="23812" y="674687"/>
                </a:lnTo>
                <a:lnTo>
                  <a:pt x="0" y="582612"/>
                </a:lnTo>
                <a:lnTo>
                  <a:pt x="108043" y="519241"/>
                </a:lnTo>
                <a:lnTo>
                  <a:pt x="107765" y="470735"/>
                </a:lnTo>
                <a:lnTo>
                  <a:pt x="126816" y="377577"/>
                </a:lnTo>
                <a:lnTo>
                  <a:pt x="39688" y="287338"/>
                </a:lnTo>
                <a:lnTo>
                  <a:pt x="87313" y="206375"/>
                </a:lnTo>
                <a:lnTo>
                  <a:pt x="210783" y="238034"/>
                </a:lnTo>
                <a:lnTo>
                  <a:pt x="236348" y="208415"/>
                </a:lnTo>
                <a:cubicBezTo>
                  <a:pt x="260844" y="186335"/>
                  <a:pt x="288196" y="167250"/>
                  <a:pt x="317853" y="151801"/>
                </a:cubicBezTo>
                <a:lnTo>
                  <a:pt x="321216" y="150452"/>
                </a:lnTo>
                <a:lnTo>
                  <a:pt x="322262" y="23812"/>
                </a:lnTo>
                <a:close/>
              </a:path>
            </a:pathLst>
          </a:cu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5009026" y="1334381"/>
            <a:ext cx="1214438" cy="1213247"/>
          </a:xfrm>
          <a:custGeom>
            <a:avLst/>
            <a:gdLst>
              <a:gd name="connsiteX0" fmla="*/ 847725 w 1619250"/>
              <a:gd name="connsiteY0" fmla="*/ 0 h 1617662"/>
              <a:gd name="connsiteX1" fmla="*/ 949326 w 1619250"/>
              <a:gd name="connsiteY1" fmla="*/ 11113 h 1617662"/>
              <a:gd name="connsiteX2" fmla="*/ 970985 w 1619250"/>
              <a:gd name="connsiteY2" fmla="*/ 154479 h 1617662"/>
              <a:gd name="connsiteX3" fmla="*/ 1020676 w 1619250"/>
              <a:gd name="connsiteY3" fmla="*/ 165666 h 1617662"/>
              <a:gd name="connsiteX4" fmla="*/ 1059385 w 1619250"/>
              <a:gd name="connsiteY4" fmla="*/ 182405 h 1617662"/>
              <a:gd name="connsiteX5" fmla="*/ 1158875 w 1619250"/>
              <a:gd name="connsiteY5" fmla="*/ 77787 h 1617662"/>
              <a:gd name="connsiteX6" fmla="*/ 1249362 w 1619250"/>
              <a:gd name="connsiteY6" fmla="*/ 128587 h 1617662"/>
              <a:gd name="connsiteX7" fmla="*/ 1212628 w 1619250"/>
              <a:gd name="connsiteY7" fmla="*/ 267361 h 1617662"/>
              <a:gd name="connsiteX8" fmla="*/ 1233852 w 1619250"/>
              <a:gd name="connsiteY8" fmla="*/ 281489 h 1617662"/>
              <a:gd name="connsiteX9" fmla="*/ 1276002 w 1619250"/>
              <a:gd name="connsiteY9" fmla="*/ 322146 h 1617662"/>
              <a:gd name="connsiteX10" fmla="*/ 1409700 w 1619250"/>
              <a:gd name="connsiteY10" fmla="*/ 263525 h 1617662"/>
              <a:gd name="connsiteX11" fmla="*/ 1473200 w 1619250"/>
              <a:gd name="connsiteY11" fmla="*/ 344488 h 1617662"/>
              <a:gd name="connsiteX12" fmla="*/ 1387587 w 1619250"/>
              <a:gd name="connsiteY12" fmla="*/ 458303 h 1617662"/>
              <a:gd name="connsiteX13" fmla="*/ 1394228 w 1619250"/>
              <a:gd name="connsiteY13" fmla="*/ 467599 h 1617662"/>
              <a:gd name="connsiteX14" fmla="*/ 1431944 w 1619250"/>
              <a:gd name="connsiteY14" fmla="*/ 542726 h 1617662"/>
              <a:gd name="connsiteX15" fmla="*/ 1574800 w 1619250"/>
              <a:gd name="connsiteY15" fmla="*/ 539750 h 1617662"/>
              <a:gd name="connsiteX16" fmla="*/ 1603375 w 1619250"/>
              <a:gd name="connsiteY16" fmla="*/ 638175 h 1617662"/>
              <a:gd name="connsiteX17" fmla="*/ 1477160 w 1619250"/>
              <a:gd name="connsiteY17" fmla="*/ 710875 h 1617662"/>
              <a:gd name="connsiteX18" fmla="*/ 1483169 w 1619250"/>
              <a:gd name="connsiteY18" fmla="*/ 742768 h 1617662"/>
              <a:gd name="connsiteX19" fmla="*/ 1485310 w 1619250"/>
              <a:gd name="connsiteY19" fmla="*/ 795975 h 1617662"/>
              <a:gd name="connsiteX20" fmla="*/ 1619250 w 1619250"/>
              <a:gd name="connsiteY20" fmla="*/ 847724 h 1617662"/>
              <a:gd name="connsiteX21" fmla="*/ 1606550 w 1619250"/>
              <a:gd name="connsiteY21" fmla="*/ 949324 h 1617662"/>
              <a:gd name="connsiteX22" fmla="*/ 1466784 w 1619250"/>
              <a:gd name="connsiteY22" fmla="*/ 969434 h 1617662"/>
              <a:gd name="connsiteX23" fmla="*/ 1466709 w 1619250"/>
              <a:gd name="connsiteY23" fmla="*/ 969830 h 1617662"/>
              <a:gd name="connsiteX24" fmla="*/ 1444759 w 1619250"/>
              <a:gd name="connsiteY24" fmla="*/ 1041504 h 1617662"/>
              <a:gd name="connsiteX25" fmla="*/ 1436556 w 1619250"/>
              <a:gd name="connsiteY25" fmla="*/ 1059607 h 1617662"/>
              <a:gd name="connsiteX26" fmla="*/ 1539875 w 1619250"/>
              <a:gd name="connsiteY26" fmla="*/ 1158875 h 1617662"/>
              <a:gd name="connsiteX27" fmla="*/ 1490663 w 1619250"/>
              <a:gd name="connsiteY27" fmla="*/ 1247775 h 1617662"/>
              <a:gd name="connsiteX28" fmla="*/ 1352092 w 1619250"/>
              <a:gd name="connsiteY28" fmla="*/ 1212374 h 1617662"/>
              <a:gd name="connsiteX29" fmla="*/ 1349843 w 1619250"/>
              <a:gd name="connsiteY29" fmla="*/ 1215872 h 1617662"/>
              <a:gd name="connsiteX30" fmla="*/ 1294635 w 1619250"/>
              <a:gd name="connsiteY30" fmla="*/ 1274490 h 1617662"/>
              <a:gd name="connsiteX31" fmla="*/ 1354138 w 1619250"/>
              <a:gd name="connsiteY31" fmla="*/ 1408112 h 1617662"/>
              <a:gd name="connsiteX32" fmla="*/ 1273176 w 1619250"/>
              <a:gd name="connsiteY32" fmla="*/ 1473199 h 1617662"/>
              <a:gd name="connsiteX33" fmla="*/ 1157217 w 1619250"/>
              <a:gd name="connsiteY33" fmla="*/ 1385195 h 1617662"/>
              <a:gd name="connsiteX34" fmla="*/ 1120350 w 1619250"/>
              <a:gd name="connsiteY34" fmla="*/ 1409895 h 1617662"/>
              <a:gd name="connsiteX35" fmla="*/ 1075411 w 1619250"/>
              <a:gd name="connsiteY35" fmla="*/ 1427570 h 1617662"/>
              <a:gd name="connsiteX36" fmla="*/ 1079500 w 1619250"/>
              <a:gd name="connsiteY36" fmla="*/ 1574800 h 1617662"/>
              <a:gd name="connsiteX37" fmla="*/ 979488 w 1619250"/>
              <a:gd name="connsiteY37" fmla="*/ 1603375 h 1617662"/>
              <a:gd name="connsiteX38" fmla="*/ 906418 w 1619250"/>
              <a:gd name="connsiteY38" fmla="*/ 1476518 h 1617662"/>
              <a:gd name="connsiteX39" fmla="*/ 874521 w 1619250"/>
              <a:gd name="connsiteY39" fmla="*/ 1482591 h 1617662"/>
              <a:gd name="connsiteX40" fmla="*/ 821659 w 1619250"/>
              <a:gd name="connsiteY40" fmla="*/ 1484809 h 1617662"/>
              <a:gd name="connsiteX41" fmla="*/ 769938 w 1619250"/>
              <a:gd name="connsiteY41" fmla="*/ 1617662 h 1617662"/>
              <a:gd name="connsiteX42" fmla="*/ 668337 w 1619250"/>
              <a:gd name="connsiteY42" fmla="*/ 1606550 h 1617662"/>
              <a:gd name="connsiteX43" fmla="*/ 648200 w 1619250"/>
              <a:gd name="connsiteY43" fmla="*/ 1466596 h 1617662"/>
              <a:gd name="connsiteX44" fmla="*/ 647485 w 1619250"/>
              <a:gd name="connsiteY44" fmla="*/ 1466463 h 1617662"/>
              <a:gd name="connsiteX45" fmla="*/ 575832 w 1619250"/>
              <a:gd name="connsiteY45" fmla="*/ 1444578 h 1617662"/>
              <a:gd name="connsiteX46" fmla="*/ 558072 w 1619250"/>
              <a:gd name="connsiteY46" fmla="*/ 1436539 h 1617662"/>
              <a:gd name="connsiteX47" fmla="*/ 458787 w 1619250"/>
              <a:gd name="connsiteY47" fmla="*/ 1539875 h 1617662"/>
              <a:gd name="connsiteX48" fmla="*/ 368300 w 1619250"/>
              <a:gd name="connsiteY48" fmla="*/ 1489075 h 1617662"/>
              <a:gd name="connsiteX49" fmla="*/ 404648 w 1619250"/>
              <a:gd name="connsiteY49" fmla="*/ 1351758 h 1617662"/>
              <a:gd name="connsiteX50" fmla="*/ 401488 w 1619250"/>
              <a:gd name="connsiteY50" fmla="*/ 1349726 h 1617662"/>
              <a:gd name="connsiteX51" fmla="*/ 342640 w 1619250"/>
              <a:gd name="connsiteY51" fmla="*/ 1294298 h 1617662"/>
              <a:gd name="connsiteX52" fmla="*/ 209550 w 1619250"/>
              <a:gd name="connsiteY52" fmla="*/ 1354137 h 1617662"/>
              <a:gd name="connsiteX53" fmla="*/ 146050 w 1619250"/>
              <a:gd name="connsiteY53" fmla="*/ 1273175 h 1617662"/>
              <a:gd name="connsiteX54" fmla="*/ 232208 w 1619250"/>
              <a:gd name="connsiteY54" fmla="*/ 1157271 h 1617662"/>
              <a:gd name="connsiteX55" fmla="*/ 207227 w 1619250"/>
              <a:gd name="connsiteY55" fmla="*/ 1120016 h 1617662"/>
              <a:gd name="connsiteX56" fmla="*/ 189389 w 1619250"/>
              <a:gd name="connsiteY56" fmla="*/ 1074838 h 1617662"/>
              <a:gd name="connsiteX57" fmla="*/ 42862 w 1619250"/>
              <a:gd name="connsiteY57" fmla="*/ 1077912 h 1617662"/>
              <a:gd name="connsiteX58" fmla="*/ 14287 w 1619250"/>
              <a:gd name="connsiteY58" fmla="*/ 979487 h 1617662"/>
              <a:gd name="connsiteX59" fmla="*/ 140548 w 1619250"/>
              <a:gd name="connsiteY59" fmla="*/ 906174 h 1617662"/>
              <a:gd name="connsiteX60" fmla="*/ 134493 w 1619250"/>
              <a:gd name="connsiteY60" fmla="*/ 874043 h 1617662"/>
              <a:gd name="connsiteX61" fmla="*/ 132361 w 1619250"/>
              <a:gd name="connsiteY61" fmla="*/ 821076 h 1617662"/>
              <a:gd name="connsiteX62" fmla="*/ 0 w 1619250"/>
              <a:gd name="connsiteY62" fmla="*/ 769937 h 1617662"/>
              <a:gd name="connsiteX63" fmla="*/ 11112 w 1619250"/>
              <a:gd name="connsiteY63" fmla="*/ 668337 h 1617662"/>
              <a:gd name="connsiteX64" fmla="*/ 150722 w 1619250"/>
              <a:gd name="connsiteY64" fmla="*/ 648393 h 1617662"/>
              <a:gd name="connsiteX65" fmla="*/ 150953 w 1619250"/>
              <a:gd name="connsiteY65" fmla="*/ 647170 h 1617662"/>
              <a:gd name="connsiteX66" fmla="*/ 172903 w 1619250"/>
              <a:gd name="connsiteY66" fmla="*/ 575583 h 1617662"/>
              <a:gd name="connsiteX67" fmla="*/ 180932 w 1619250"/>
              <a:gd name="connsiteY67" fmla="*/ 557888 h 1617662"/>
              <a:gd name="connsiteX68" fmla="*/ 77787 w 1619250"/>
              <a:gd name="connsiteY68" fmla="*/ 458787 h 1617662"/>
              <a:gd name="connsiteX69" fmla="*/ 128587 w 1619250"/>
              <a:gd name="connsiteY69" fmla="*/ 368300 h 1617662"/>
              <a:gd name="connsiteX70" fmla="*/ 265788 w 1619250"/>
              <a:gd name="connsiteY70" fmla="*/ 404618 h 1617662"/>
              <a:gd name="connsiteX71" fmla="*/ 267819 w 1619250"/>
              <a:gd name="connsiteY71" fmla="*/ 401465 h 1617662"/>
              <a:gd name="connsiteX72" fmla="*/ 323724 w 1619250"/>
              <a:gd name="connsiteY72" fmla="*/ 342199 h 1617662"/>
              <a:gd name="connsiteX73" fmla="*/ 265112 w 1619250"/>
              <a:gd name="connsiteY73" fmla="*/ 209550 h 1617662"/>
              <a:gd name="connsiteX74" fmla="*/ 344487 w 1619250"/>
              <a:gd name="connsiteY74" fmla="*/ 146050 h 1617662"/>
              <a:gd name="connsiteX75" fmla="*/ 460547 w 1619250"/>
              <a:gd name="connsiteY75" fmla="*/ 232325 h 1617662"/>
              <a:gd name="connsiteX76" fmla="*/ 497312 w 1619250"/>
              <a:gd name="connsiteY76" fmla="*/ 207728 h 1617662"/>
              <a:gd name="connsiteX77" fmla="*/ 542279 w 1619250"/>
              <a:gd name="connsiteY77" fmla="*/ 190056 h 1617662"/>
              <a:gd name="connsiteX78" fmla="*/ 538162 w 1619250"/>
              <a:gd name="connsiteY78" fmla="*/ 42862 h 1617662"/>
              <a:gd name="connsiteX79" fmla="*/ 638174 w 1619250"/>
              <a:gd name="connsiteY79" fmla="*/ 14287 h 1617662"/>
              <a:gd name="connsiteX80" fmla="*/ 711825 w 1619250"/>
              <a:gd name="connsiteY80" fmla="*/ 142152 h 1617662"/>
              <a:gd name="connsiteX81" fmla="*/ 759983 w 1619250"/>
              <a:gd name="connsiteY81" fmla="*/ 133603 h 1617662"/>
              <a:gd name="connsiteX82" fmla="*/ 796385 w 1619250"/>
              <a:gd name="connsiteY82" fmla="*/ 134513 h 161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619250" h="1617662">
                <a:moveTo>
                  <a:pt x="847725" y="0"/>
                </a:moveTo>
                <a:lnTo>
                  <a:pt x="949326" y="11113"/>
                </a:lnTo>
                <a:lnTo>
                  <a:pt x="970985" y="154479"/>
                </a:lnTo>
                <a:lnTo>
                  <a:pt x="1020676" y="165666"/>
                </a:lnTo>
                <a:lnTo>
                  <a:pt x="1059385" y="182405"/>
                </a:lnTo>
                <a:lnTo>
                  <a:pt x="1158875" y="77787"/>
                </a:lnTo>
                <a:lnTo>
                  <a:pt x="1249362" y="128587"/>
                </a:lnTo>
                <a:lnTo>
                  <a:pt x="1212628" y="267361"/>
                </a:lnTo>
                <a:lnTo>
                  <a:pt x="1233852" y="281489"/>
                </a:lnTo>
                <a:lnTo>
                  <a:pt x="1276002" y="322146"/>
                </a:lnTo>
                <a:lnTo>
                  <a:pt x="1409700" y="263525"/>
                </a:lnTo>
                <a:lnTo>
                  <a:pt x="1473200" y="344488"/>
                </a:lnTo>
                <a:lnTo>
                  <a:pt x="1387587" y="458303"/>
                </a:lnTo>
                <a:lnTo>
                  <a:pt x="1394228" y="467599"/>
                </a:lnTo>
                <a:lnTo>
                  <a:pt x="1431944" y="542726"/>
                </a:lnTo>
                <a:lnTo>
                  <a:pt x="1574800" y="539750"/>
                </a:lnTo>
                <a:lnTo>
                  <a:pt x="1603375" y="638175"/>
                </a:lnTo>
                <a:lnTo>
                  <a:pt x="1477160" y="710875"/>
                </a:lnTo>
                <a:lnTo>
                  <a:pt x="1483169" y="742768"/>
                </a:lnTo>
                <a:lnTo>
                  <a:pt x="1485310" y="795975"/>
                </a:lnTo>
                <a:lnTo>
                  <a:pt x="1619250" y="847724"/>
                </a:lnTo>
                <a:lnTo>
                  <a:pt x="1606550" y="949324"/>
                </a:lnTo>
                <a:lnTo>
                  <a:pt x="1466784" y="969434"/>
                </a:lnTo>
                <a:lnTo>
                  <a:pt x="1466709" y="969830"/>
                </a:lnTo>
                <a:cubicBezTo>
                  <a:pt x="1460705" y="994163"/>
                  <a:pt x="1453369" y="1018089"/>
                  <a:pt x="1444759" y="1041504"/>
                </a:cubicBezTo>
                <a:lnTo>
                  <a:pt x="1436556" y="1059607"/>
                </a:lnTo>
                <a:lnTo>
                  <a:pt x="1539875" y="1158875"/>
                </a:lnTo>
                <a:lnTo>
                  <a:pt x="1490663" y="1247775"/>
                </a:lnTo>
                <a:lnTo>
                  <a:pt x="1352092" y="1212374"/>
                </a:lnTo>
                <a:lnTo>
                  <a:pt x="1349843" y="1215872"/>
                </a:lnTo>
                <a:lnTo>
                  <a:pt x="1294635" y="1274490"/>
                </a:lnTo>
                <a:lnTo>
                  <a:pt x="1354138" y="1408112"/>
                </a:lnTo>
                <a:lnTo>
                  <a:pt x="1273176" y="1473199"/>
                </a:lnTo>
                <a:lnTo>
                  <a:pt x="1157217" y="1385195"/>
                </a:lnTo>
                <a:lnTo>
                  <a:pt x="1120350" y="1409895"/>
                </a:lnTo>
                <a:lnTo>
                  <a:pt x="1075411" y="1427570"/>
                </a:lnTo>
                <a:lnTo>
                  <a:pt x="1079500" y="1574800"/>
                </a:lnTo>
                <a:lnTo>
                  <a:pt x="979488" y="1603375"/>
                </a:lnTo>
                <a:lnTo>
                  <a:pt x="906418" y="1476518"/>
                </a:lnTo>
                <a:lnTo>
                  <a:pt x="874521" y="1482591"/>
                </a:lnTo>
                <a:lnTo>
                  <a:pt x="821659" y="1484809"/>
                </a:lnTo>
                <a:lnTo>
                  <a:pt x="769938" y="1617662"/>
                </a:lnTo>
                <a:lnTo>
                  <a:pt x="668337" y="1606550"/>
                </a:lnTo>
                <a:lnTo>
                  <a:pt x="648200" y="1466596"/>
                </a:lnTo>
                <a:lnTo>
                  <a:pt x="647485" y="1466463"/>
                </a:lnTo>
                <a:cubicBezTo>
                  <a:pt x="623160" y="1460484"/>
                  <a:pt x="599240" y="1453170"/>
                  <a:pt x="575832" y="1444578"/>
                </a:cubicBezTo>
                <a:lnTo>
                  <a:pt x="558072" y="1436539"/>
                </a:lnTo>
                <a:lnTo>
                  <a:pt x="458787" y="1539875"/>
                </a:lnTo>
                <a:lnTo>
                  <a:pt x="368300" y="1489075"/>
                </a:lnTo>
                <a:lnTo>
                  <a:pt x="404648" y="1351758"/>
                </a:lnTo>
                <a:lnTo>
                  <a:pt x="401488" y="1349726"/>
                </a:lnTo>
                <a:lnTo>
                  <a:pt x="342640" y="1294298"/>
                </a:lnTo>
                <a:lnTo>
                  <a:pt x="209550" y="1354137"/>
                </a:lnTo>
                <a:lnTo>
                  <a:pt x="146050" y="1273175"/>
                </a:lnTo>
                <a:lnTo>
                  <a:pt x="232208" y="1157271"/>
                </a:lnTo>
                <a:lnTo>
                  <a:pt x="207227" y="1120016"/>
                </a:lnTo>
                <a:lnTo>
                  <a:pt x="189389" y="1074838"/>
                </a:lnTo>
                <a:lnTo>
                  <a:pt x="42862" y="1077912"/>
                </a:lnTo>
                <a:lnTo>
                  <a:pt x="14287" y="979487"/>
                </a:lnTo>
                <a:lnTo>
                  <a:pt x="140548" y="906174"/>
                </a:lnTo>
                <a:lnTo>
                  <a:pt x="134493" y="874043"/>
                </a:lnTo>
                <a:lnTo>
                  <a:pt x="132361" y="821076"/>
                </a:lnTo>
                <a:lnTo>
                  <a:pt x="0" y="769937"/>
                </a:lnTo>
                <a:lnTo>
                  <a:pt x="11112" y="668337"/>
                </a:lnTo>
                <a:lnTo>
                  <a:pt x="150722" y="648393"/>
                </a:lnTo>
                <a:lnTo>
                  <a:pt x="150953" y="647170"/>
                </a:lnTo>
                <a:cubicBezTo>
                  <a:pt x="156957" y="622865"/>
                  <a:pt x="164293" y="598967"/>
                  <a:pt x="172903" y="575583"/>
                </a:cubicBezTo>
                <a:lnTo>
                  <a:pt x="180932" y="557888"/>
                </a:lnTo>
                <a:lnTo>
                  <a:pt x="77787" y="458787"/>
                </a:lnTo>
                <a:lnTo>
                  <a:pt x="128587" y="368300"/>
                </a:lnTo>
                <a:lnTo>
                  <a:pt x="265788" y="404618"/>
                </a:lnTo>
                <a:lnTo>
                  <a:pt x="267819" y="401465"/>
                </a:lnTo>
                <a:lnTo>
                  <a:pt x="323724" y="342199"/>
                </a:lnTo>
                <a:lnTo>
                  <a:pt x="265112" y="209550"/>
                </a:lnTo>
                <a:lnTo>
                  <a:pt x="344487" y="146050"/>
                </a:lnTo>
                <a:lnTo>
                  <a:pt x="460547" y="232325"/>
                </a:lnTo>
                <a:lnTo>
                  <a:pt x="497312" y="207728"/>
                </a:lnTo>
                <a:lnTo>
                  <a:pt x="542279" y="190056"/>
                </a:lnTo>
                <a:lnTo>
                  <a:pt x="538162" y="42862"/>
                </a:lnTo>
                <a:lnTo>
                  <a:pt x="638174" y="14287"/>
                </a:lnTo>
                <a:lnTo>
                  <a:pt x="711825" y="142152"/>
                </a:lnTo>
                <a:lnTo>
                  <a:pt x="759983" y="133603"/>
                </a:lnTo>
                <a:lnTo>
                  <a:pt x="796385" y="134513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6018676" y="934332"/>
            <a:ext cx="881063" cy="881063"/>
          </a:xfrm>
          <a:custGeom>
            <a:avLst/>
            <a:gdLst>
              <a:gd name="connsiteX0" fmla="*/ 615950 w 1174750"/>
              <a:gd name="connsiteY0" fmla="*/ 0 h 1174750"/>
              <a:gd name="connsiteX1" fmla="*/ 690562 w 1174750"/>
              <a:gd name="connsiteY1" fmla="*/ 7938 h 1174750"/>
              <a:gd name="connsiteX2" fmla="*/ 704967 w 1174750"/>
              <a:gd name="connsiteY2" fmla="*/ 112884 h 1174750"/>
              <a:gd name="connsiteX3" fmla="*/ 742050 w 1174750"/>
              <a:gd name="connsiteY3" fmla="*/ 121270 h 1174750"/>
              <a:gd name="connsiteX4" fmla="*/ 769468 w 1174750"/>
              <a:gd name="connsiteY4" fmla="*/ 133166 h 1174750"/>
              <a:gd name="connsiteX5" fmla="*/ 841375 w 1174750"/>
              <a:gd name="connsiteY5" fmla="*/ 57150 h 1174750"/>
              <a:gd name="connsiteX6" fmla="*/ 908050 w 1174750"/>
              <a:gd name="connsiteY6" fmla="*/ 93663 h 1174750"/>
              <a:gd name="connsiteX7" fmla="*/ 881353 w 1174750"/>
              <a:gd name="connsiteY7" fmla="*/ 195319 h 1174750"/>
              <a:gd name="connsiteX8" fmla="*/ 896621 w 1174750"/>
              <a:gd name="connsiteY8" fmla="*/ 205513 h 1174750"/>
              <a:gd name="connsiteX9" fmla="*/ 927173 w 1174750"/>
              <a:gd name="connsiteY9" fmla="*/ 235070 h 1174750"/>
              <a:gd name="connsiteX10" fmla="*/ 1022350 w 1174750"/>
              <a:gd name="connsiteY10" fmla="*/ 192087 h 1174750"/>
              <a:gd name="connsiteX11" fmla="*/ 1069975 w 1174750"/>
              <a:gd name="connsiteY11" fmla="*/ 250824 h 1174750"/>
              <a:gd name="connsiteX12" fmla="*/ 1008057 w 1174750"/>
              <a:gd name="connsiteY12" fmla="*/ 334058 h 1174750"/>
              <a:gd name="connsiteX13" fmla="*/ 1012850 w 1174750"/>
              <a:gd name="connsiteY13" fmla="*/ 340787 h 1174750"/>
              <a:gd name="connsiteX14" fmla="*/ 1035896 w 1174750"/>
              <a:gd name="connsiteY14" fmla="*/ 395218 h 1174750"/>
              <a:gd name="connsiteX15" fmla="*/ 1144588 w 1174750"/>
              <a:gd name="connsiteY15" fmla="*/ 392112 h 1174750"/>
              <a:gd name="connsiteX16" fmla="*/ 1165225 w 1174750"/>
              <a:gd name="connsiteY16" fmla="*/ 463549 h 1174750"/>
              <a:gd name="connsiteX17" fmla="*/ 1072819 w 1174750"/>
              <a:gd name="connsiteY17" fmla="*/ 516353 h 1174750"/>
              <a:gd name="connsiteX18" fmla="*/ 1077438 w 1174750"/>
              <a:gd name="connsiteY18" fmla="*/ 540687 h 1174750"/>
              <a:gd name="connsiteX19" fmla="*/ 1076865 w 1174750"/>
              <a:gd name="connsiteY19" fmla="*/ 577826 h 1174750"/>
              <a:gd name="connsiteX20" fmla="*/ 1174750 w 1174750"/>
              <a:gd name="connsiteY20" fmla="*/ 615950 h 1174750"/>
              <a:gd name="connsiteX21" fmla="*/ 1166813 w 1174750"/>
              <a:gd name="connsiteY21" fmla="*/ 690562 h 1174750"/>
              <a:gd name="connsiteX22" fmla="*/ 1062601 w 1174750"/>
              <a:gd name="connsiteY22" fmla="*/ 705007 h 1174750"/>
              <a:gd name="connsiteX23" fmla="*/ 1049710 w 1174750"/>
              <a:gd name="connsiteY23" fmla="*/ 757392 h 1174750"/>
              <a:gd name="connsiteX24" fmla="*/ 1043913 w 1174750"/>
              <a:gd name="connsiteY24" fmla="*/ 770170 h 1174750"/>
              <a:gd name="connsiteX25" fmla="*/ 1119188 w 1174750"/>
              <a:gd name="connsiteY25" fmla="*/ 841375 h 1174750"/>
              <a:gd name="connsiteX26" fmla="*/ 1082676 w 1174750"/>
              <a:gd name="connsiteY26" fmla="*/ 908050 h 1174750"/>
              <a:gd name="connsiteX27" fmla="*/ 982045 w 1174750"/>
              <a:gd name="connsiteY27" fmla="*/ 881886 h 1174750"/>
              <a:gd name="connsiteX28" fmla="*/ 980809 w 1174750"/>
              <a:gd name="connsiteY28" fmla="*/ 883806 h 1174750"/>
              <a:gd name="connsiteX29" fmla="*/ 940450 w 1174750"/>
              <a:gd name="connsiteY29" fmla="*/ 926599 h 1174750"/>
              <a:gd name="connsiteX30" fmla="*/ 982662 w 1174750"/>
              <a:gd name="connsiteY30" fmla="*/ 1022349 h 1174750"/>
              <a:gd name="connsiteX31" fmla="*/ 925512 w 1174750"/>
              <a:gd name="connsiteY31" fmla="*/ 1069974 h 1174750"/>
              <a:gd name="connsiteX32" fmla="*/ 840644 w 1174750"/>
              <a:gd name="connsiteY32" fmla="*/ 1006841 h 1174750"/>
              <a:gd name="connsiteX33" fmla="*/ 814145 w 1174750"/>
              <a:gd name="connsiteY33" fmla="*/ 1024591 h 1174750"/>
              <a:gd name="connsiteX34" fmla="*/ 781185 w 1174750"/>
              <a:gd name="connsiteY34" fmla="*/ 1037594 h 1174750"/>
              <a:gd name="connsiteX35" fmla="*/ 784225 w 1174750"/>
              <a:gd name="connsiteY35" fmla="*/ 1143000 h 1174750"/>
              <a:gd name="connsiteX36" fmla="*/ 711200 w 1174750"/>
              <a:gd name="connsiteY36" fmla="*/ 1163637 h 1174750"/>
              <a:gd name="connsiteX37" fmla="*/ 658868 w 1174750"/>
              <a:gd name="connsiteY37" fmla="*/ 1073062 h 1174750"/>
              <a:gd name="connsiteX38" fmla="*/ 635880 w 1174750"/>
              <a:gd name="connsiteY38" fmla="*/ 1077436 h 1174750"/>
              <a:gd name="connsiteX39" fmla="*/ 597489 w 1174750"/>
              <a:gd name="connsiteY39" fmla="*/ 1076843 h 1174750"/>
              <a:gd name="connsiteX40" fmla="*/ 560387 w 1174750"/>
              <a:gd name="connsiteY40" fmla="*/ 1174750 h 1174750"/>
              <a:gd name="connsiteX41" fmla="*/ 485774 w 1174750"/>
              <a:gd name="connsiteY41" fmla="*/ 1166813 h 1174750"/>
              <a:gd name="connsiteX42" fmla="*/ 470244 w 1174750"/>
              <a:gd name="connsiteY42" fmla="*/ 1062239 h 1174750"/>
              <a:gd name="connsiteX43" fmla="*/ 419327 w 1174750"/>
              <a:gd name="connsiteY43" fmla="*/ 1049708 h 1174750"/>
              <a:gd name="connsiteX44" fmla="*/ 404822 w 1174750"/>
              <a:gd name="connsiteY44" fmla="*/ 1043134 h 1174750"/>
              <a:gd name="connsiteX45" fmla="*/ 333374 w 1174750"/>
              <a:gd name="connsiteY45" fmla="*/ 1117600 h 1174750"/>
              <a:gd name="connsiteX46" fmla="*/ 268287 w 1174750"/>
              <a:gd name="connsiteY46" fmla="*/ 1081088 h 1174750"/>
              <a:gd name="connsiteX47" fmla="*/ 294359 w 1174750"/>
              <a:gd name="connsiteY47" fmla="*/ 981814 h 1174750"/>
              <a:gd name="connsiteX48" fmla="*/ 292795 w 1174750"/>
              <a:gd name="connsiteY48" fmla="*/ 980808 h 1174750"/>
              <a:gd name="connsiteX49" fmla="*/ 249696 w 1174750"/>
              <a:gd name="connsiteY49" fmla="*/ 940224 h 1174750"/>
              <a:gd name="connsiteX50" fmla="*/ 152399 w 1174750"/>
              <a:gd name="connsiteY50" fmla="*/ 982662 h 1174750"/>
              <a:gd name="connsiteX51" fmla="*/ 106362 w 1174750"/>
              <a:gd name="connsiteY51" fmla="*/ 925512 h 1174750"/>
              <a:gd name="connsiteX52" fmla="*/ 169531 w 1174750"/>
              <a:gd name="connsiteY52" fmla="*/ 840597 h 1174750"/>
              <a:gd name="connsiteX53" fmla="*/ 151782 w 1174750"/>
              <a:gd name="connsiteY53" fmla="*/ 814144 h 1174750"/>
              <a:gd name="connsiteX54" fmla="*/ 138529 w 1174750"/>
              <a:gd name="connsiteY54" fmla="*/ 780584 h 1174750"/>
              <a:gd name="connsiteX55" fmla="*/ 31749 w 1174750"/>
              <a:gd name="connsiteY55" fmla="*/ 782637 h 1174750"/>
              <a:gd name="connsiteX56" fmla="*/ 11112 w 1174750"/>
              <a:gd name="connsiteY56" fmla="*/ 712787 h 1174750"/>
              <a:gd name="connsiteX57" fmla="*/ 103243 w 1174750"/>
              <a:gd name="connsiteY57" fmla="*/ 658532 h 1174750"/>
              <a:gd name="connsiteX58" fmla="*/ 98900 w 1174750"/>
              <a:gd name="connsiteY58" fmla="*/ 635651 h 1174750"/>
              <a:gd name="connsiteX59" fmla="*/ 99486 w 1174750"/>
              <a:gd name="connsiteY59" fmla="*/ 597694 h 1174750"/>
              <a:gd name="connsiteX60" fmla="*/ 0 w 1174750"/>
              <a:gd name="connsiteY60" fmla="*/ 560387 h 1174750"/>
              <a:gd name="connsiteX61" fmla="*/ 7937 w 1174750"/>
              <a:gd name="connsiteY61" fmla="*/ 485775 h 1174750"/>
              <a:gd name="connsiteX62" fmla="*/ 114022 w 1174750"/>
              <a:gd name="connsiteY62" fmla="*/ 470174 h 1174750"/>
              <a:gd name="connsiteX63" fmla="*/ 126629 w 1174750"/>
              <a:gd name="connsiteY63" fmla="*/ 418946 h 1174750"/>
              <a:gd name="connsiteX64" fmla="*/ 132605 w 1174750"/>
              <a:gd name="connsiteY64" fmla="*/ 405771 h 1174750"/>
              <a:gd name="connsiteX65" fmla="*/ 57150 w 1174750"/>
              <a:gd name="connsiteY65" fmla="*/ 333375 h 1174750"/>
              <a:gd name="connsiteX66" fmla="*/ 93662 w 1174750"/>
              <a:gd name="connsiteY66" fmla="*/ 268287 h 1174750"/>
              <a:gd name="connsiteX67" fmla="*/ 194147 w 1174750"/>
              <a:gd name="connsiteY67" fmla="*/ 294677 h 1174750"/>
              <a:gd name="connsiteX68" fmla="*/ 195530 w 1174750"/>
              <a:gd name="connsiteY68" fmla="*/ 292531 h 1174750"/>
              <a:gd name="connsiteX69" fmla="*/ 235678 w 1174750"/>
              <a:gd name="connsiteY69" fmla="*/ 249961 h 1174750"/>
              <a:gd name="connsiteX70" fmla="*/ 192087 w 1174750"/>
              <a:gd name="connsiteY70" fmla="*/ 152400 h 1174750"/>
              <a:gd name="connsiteX71" fmla="*/ 250824 w 1174750"/>
              <a:gd name="connsiteY71" fmla="*/ 106362 h 1174750"/>
              <a:gd name="connsiteX72" fmla="*/ 335694 w 1174750"/>
              <a:gd name="connsiteY72" fmla="*/ 169496 h 1174750"/>
              <a:gd name="connsiteX73" fmla="*/ 362193 w 1174750"/>
              <a:gd name="connsiteY73" fmla="*/ 151746 h 1174750"/>
              <a:gd name="connsiteX74" fmla="*/ 395198 w 1174750"/>
              <a:gd name="connsiteY74" fmla="*/ 138726 h 1174750"/>
              <a:gd name="connsiteX75" fmla="*/ 392112 w 1174750"/>
              <a:gd name="connsiteY75" fmla="*/ 31750 h 1174750"/>
              <a:gd name="connsiteX76" fmla="*/ 463549 w 1174750"/>
              <a:gd name="connsiteY76" fmla="*/ 11112 h 1174750"/>
              <a:gd name="connsiteX77" fmla="*/ 518238 w 1174750"/>
              <a:gd name="connsiteY77" fmla="*/ 103979 h 1174750"/>
              <a:gd name="connsiteX78" fmla="*/ 552910 w 1174750"/>
              <a:gd name="connsiteY78" fmla="*/ 97845 h 1174750"/>
              <a:gd name="connsiteX79" fmla="*/ 577990 w 1174750"/>
              <a:gd name="connsiteY79" fmla="*/ 98490 h 117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174750" h="1174750">
                <a:moveTo>
                  <a:pt x="615950" y="0"/>
                </a:moveTo>
                <a:lnTo>
                  <a:pt x="690562" y="7938"/>
                </a:lnTo>
                <a:lnTo>
                  <a:pt x="704967" y="112884"/>
                </a:lnTo>
                <a:lnTo>
                  <a:pt x="742050" y="121270"/>
                </a:lnTo>
                <a:lnTo>
                  <a:pt x="769468" y="133166"/>
                </a:lnTo>
                <a:lnTo>
                  <a:pt x="841375" y="57150"/>
                </a:lnTo>
                <a:lnTo>
                  <a:pt x="908050" y="93663"/>
                </a:lnTo>
                <a:lnTo>
                  <a:pt x="881353" y="195319"/>
                </a:lnTo>
                <a:lnTo>
                  <a:pt x="896621" y="205513"/>
                </a:lnTo>
                <a:lnTo>
                  <a:pt x="927173" y="235070"/>
                </a:lnTo>
                <a:lnTo>
                  <a:pt x="1022350" y="192087"/>
                </a:lnTo>
                <a:lnTo>
                  <a:pt x="1069975" y="250824"/>
                </a:lnTo>
                <a:lnTo>
                  <a:pt x="1008057" y="334058"/>
                </a:lnTo>
                <a:lnTo>
                  <a:pt x="1012850" y="340787"/>
                </a:lnTo>
                <a:lnTo>
                  <a:pt x="1035896" y="395218"/>
                </a:lnTo>
                <a:lnTo>
                  <a:pt x="1144588" y="392112"/>
                </a:lnTo>
                <a:lnTo>
                  <a:pt x="1165225" y="463549"/>
                </a:lnTo>
                <a:lnTo>
                  <a:pt x="1072819" y="516353"/>
                </a:lnTo>
                <a:lnTo>
                  <a:pt x="1077438" y="540687"/>
                </a:lnTo>
                <a:lnTo>
                  <a:pt x="1076865" y="577826"/>
                </a:lnTo>
                <a:lnTo>
                  <a:pt x="1174750" y="615950"/>
                </a:lnTo>
                <a:lnTo>
                  <a:pt x="1166813" y="690562"/>
                </a:lnTo>
                <a:lnTo>
                  <a:pt x="1062601" y="705007"/>
                </a:lnTo>
                <a:lnTo>
                  <a:pt x="1049710" y="757392"/>
                </a:lnTo>
                <a:lnTo>
                  <a:pt x="1043913" y="770170"/>
                </a:lnTo>
                <a:lnTo>
                  <a:pt x="1119188" y="841375"/>
                </a:lnTo>
                <a:lnTo>
                  <a:pt x="1082676" y="908050"/>
                </a:lnTo>
                <a:lnTo>
                  <a:pt x="982045" y="881886"/>
                </a:lnTo>
                <a:lnTo>
                  <a:pt x="980809" y="883806"/>
                </a:lnTo>
                <a:lnTo>
                  <a:pt x="940450" y="926599"/>
                </a:lnTo>
                <a:lnTo>
                  <a:pt x="982662" y="1022349"/>
                </a:lnTo>
                <a:lnTo>
                  <a:pt x="925512" y="1069974"/>
                </a:lnTo>
                <a:lnTo>
                  <a:pt x="840644" y="1006841"/>
                </a:lnTo>
                <a:lnTo>
                  <a:pt x="814145" y="1024591"/>
                </a:lnTo>
                <a:lnTo>
                  <a:pt x="781185" y="1037594"/>
                </a:lnTo>
                <a:lnTo>
                  <a:pt x="784225" y="1143000"/>
                </a:lnTo>
                <a:lnTo>
                  <a:pt x="711200" y="1163637"/>
                </a:lnTo>
                <a:lnTo>
                  <a:pt x="658868" y="1073062"/>
                </a:lnTo>
                <a:lnTo>
                  <a:pt x="635880" y="1077436"/>
                </a:lnTo>
                <a:lnTo>
                  <a:pt x="597489" y="1076843"/>
                </a:lnTo>
                <a:lnTo>
                  <a:pt x="560387" y="1174750"/>
                </a:lnTo>
                <a:lnTo>
                  <a:pt x="485774" y="1166813"/>
                </a:lnTo>
                <a:lnTo>
                  <a:pt x="470244" y="1062239"/>
                </a:lnTo>
                <a:lnTo>
                  <a:pt x="419327" y="1049708"/>
                </a:lnTo>
                <a:lnTo>
                  <a:pt x="404822" y="1043134"/>
                </a:lnTo>
                <a:lnTo>
                  <a:pt x="333374" y="1117600"/>
                </a:lnTo>
                <a:lnTo>
                  <a:pt x="268287" y="1081088"/>
                </a:lnTo>
                <a:lnTo>
                  <a:pt x="294359" y="981814"/>
                </a:lnTo>
                <a:lnTo>
                  <a:pt x="292795" y="980808"/>
                </a:lnTo>
                <a:lnTo>
                  <a:pt x="249696" y="940224"/>
                </a:lnTo>
                <a:lnTo>
                  <a:pt x="152399" y="982662"/>
                </a:lnTo>
                <a:lnTo>
                  <a:pt x="106362" y="925512"/>
                </a:lnTo>
                <a:lnTo>
                  <a:pt x="169531" y="840597"/>
                </a:lnTo>
                <a:lnTo>
                  <a:pt x="151782" y="814144"/>
                </a:lnTo>
                <a:lnTo>
                  <a:pt x="138529" y="780584"/>
                </a:lnTo>
                <a:lnTo>
                  <a:pt x="31749" y="782637"/>
                </a:lnTo>
                <a:lnTo>
                  <a:pt x="11112" y="712787"/>
                </a:lnTo>
                <a:lnTo>
                  <a:pt x="103243" y="658532"/>
                </a:lnTo>
                <a:lnTo>
                  <a:pt x="98900" y="635651"/>
                </a:lnTo>
                <a:lnTo>
                  <a:pt x="99486" y="597694"/>
                </a:lnTo>
                <a:lnTo>
                  <a:pt x="0" y="560387"/>
                </a:lnTo>
                <a:lnTo>
                  <a:pt x="7937" y="485775"/>
                </a:lnTo>
                <a:lnTo>
                  <a:pt x="114022" y="470174"/>
                </a:lnTo>
                <a:lnTo>
                  <a:pt x="126629" y="418946"/>
                </a:lnTo>
                <a:lnTo>
                  <a:pt x="132605" y="405771"/>
                </a:lnTo>
                <a:lnTo>
                  <a:pt x="57150" y="333375"/>
                </a:lnTo>
                <a:lnTo>
                  <a:pt x="93662" y="268287"/>
                </a:lnTo>
                <a:lnTo>
                  <a:pt x="194147" y="294677"/>
                </a:lnTo>
                <a:lnTo>
                  <a:pt x="195530" y="292531"/>
                </a:lnTo>
                <a:lnTo>
                  <a:pt x="235678" y="249961"/>
                </a:lnTo>
                <a:lnTo>
                  <a:pt x="192087" y="152400"/>
                </a:lnTo>
                <a:lnTo>
                  <a:pt x="250824" y="106362"/>
                </a:lnTo>
                <a:lnTo>
                  <a:pt x="335694" y="169496"/>
                </a:lnTo>
                <a:lnTo>
                  <a:pt x="362193" y="151746"/>
                </a:lnTo>
                <a:lnTo>
                  <a:pt x="395198" y="138726"/>
                </a:lnTo>
                <a:lnTo>
                  <a:pt x="392112" y="31750"/>
                </a:lnTo>
                <a:lnTo>
                  <a:pt x="463549" y="11112"/>
                </a:lnTo>
                <a:lnTo>
                  <a:pt x="518238" y="103979"/>
                </a:lnTo>
                <a:lnTo>
                  <a:pt x="552910" y="97845"/>
                </a:lnTo>
                <a:lnTo>
                  <a:pt x="577990" y="98490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781868" y="1446302"/>
            <a:ext cx="486966" cy="486965"/>
          </a:xfrm>
          <a:custGeom>
            <a:avLst/>
            <a:gdLst>
              <a:gd name="connsiteX0" fmla="*/ 317500 w 649288"/>
              <a:gd name="connsiteY0" fmla="*/ 0 h 649287"/>
              <a:gd name="connsiteX1" fmla="*/ 393700 w 649288"/>
              <a:gd name="connsiteY1" fmla="*/ 7937 h 649287"/>
              <a:gd name="connsiteX2" fmla="*/ 412438 w 649288"/>
              <a:gd name="connsiteY2" fmla="*/ 93737 h 649287"/>
              <a:gd name="connsiteX3" fmla="*/ 433195 w 649288"/>
              <a:gd name="connsiteY3" fmla="*/ 101206 h 649287"/>
              <a:gd name="connsiteX4" fmla="*/ 466681 w 649288"/>
              <a:gd name="connsiteY4" fmla="*/ 121501 h 649287"/>
              <a:gd name="connsiteX5" fmla="*/ 547689 w 649288"/>
              <a:gd name="connsiteY5" fmla="*/ 88900 h 649287"/>
              <a:gd name="connsiteX6" fmla="*/ 596901 w 649288"/>
              <a:gd name="connsiteY6" fmla="*/ 147638 h 649287"/>
              <a:gd name="connsiteX7" fmla="*/ 550055 w 649288"/>
              <a:gd name="connsiteY7" fmla="*/ 220835 h 649287"/>
              <a:gd name="connsiteX8" fmla="*/ 559211 w 649288"/>
              <a:gd name="connsiteY8" fmla="*/ 239961 h 649287"/>
              <a:gd name="connsiteX9" fmla="*/ 569814 w 649288"/>
              <a:gd name="connsiteY9" fmla="*/ 280966 h 649287"/>
              <a:gd name="connsiteX10" fmla="*/ 649288 w 649288"/>
              <a:gd name="connsiteY10" fmla="*/ 314325 h 649287"/>
              <a:gd name="connsiteX11" fmla="*/ 642938 w 649288"/>
              <a:gd name="connsiteY11" fmla="*/ 392113 h 649287"/>
              <a:gd name="connsiteX12" fmla="*/ 556964 w 649288"/>
              <a:gd name="connsiteY12" fmla="*/ 410889 h 649287"/>
              <a:gd name="connsiteX13" fmla="*/ 549457 w 649288"/>
              <a:gd name="connsiteY13" fmla="*/ 431560 h 649287"/>
              <a:gd name="connsiteX14" fmla="*/ 527263 w 649288"/>
              <a:gd name="connsiteY14" fmla="*/ 467798 h 649287"/>
              <a:gd name="connsiteX15" fmla="*/ 560388 w 649288"/>
              <a:gd name="connsiteY15" fmla="*/ 547687 h 649287"/>
              <a:gd name="connsiteX16" fmla="*/ 500063 w 649288"/>
              <a:gd name="connsiteY16" fmla="*/ 598487 h 649287"/>
              <a:gd name="connsiteX17" fmla="*/ 424873 w 649288"/>
              <a:gd name="connsiteY17" fmla="*/ 549715 h 649287"/>
              <a:gd name="connsiteX18" fmla="*/ 410120 w 649288"/>
              <a:gd name="connsiteY18" fmla="*/ 556698 h 649287"/>
              <a:gd name="connsiteX19" fmla="*/ 368313 w 649288"/>
              <a:gd name="connsiteY19" fmla="*/ 567433 h 649287"/>
              <a:gd name="connsiteX20" fmla="*/ 333375 w 649288"/>
              <a:gd name="connsiteY20" fmla="*/ 649287 h 649287"/>
              <a:gd name="connsiteX21" fmla="*/ 255588 w 649288"/>
              <a:gd name="connsiteY21" fmla="*/ 642937 h 649287"/>
              <a:gd name="connsiteX22" fmla="*/ 237274 w 649288"/>
              <a:gd name="connsiteY22" fmla="*/ 554423 h 649287"/>
              <a:gd name="connsiteX23" fmla="*/ 217680 w 649288"/>
              <a:gd name="connsiteY23" fmla="*/ 547372 h 649287"/>
              <a:gd name="connsiteX24" fmla="*/ 184265 w 649288"/>
              <a:gd name="connsiteY24" fmla="*/ 527120 h 649287"/>
              <a:gd name="connsiteX25" fmla="*/ 101600 w 649288"/>
              <a:gd name="connsiteY25" fmla="*/ 560387 h 649287"/>
              <a:gd name="connsiteX26" fmla="*/ 52388 w 649288"/>
              <a:gd name="connsiteY26" fmla="*/ 501650 h 649287"/>
              <a:gd name="connsiteX27" fmla="*/ 100335 w 649288"/>
              <a:gd name="connsiteY27" fmla="*/ 426731 h 649287"/>
              <a:gd name="connsiteX28" fmla="*/ 91664 w 649288"/>
              <a:gd name="connsiteY28" fmla="*/ 408618 h 649287"/>
              <a:gd name="connsiteX29" fmla="*/ 81166 w 649288"/>
              <a:gd name="connsiteY29" fmla="*/ 368019 h 649287"/>
              <a:gd name="connsiteX30" fmla="*/ 0 w 649288"/>
              <a:gd name="connsiteY30" fmla="*/ 333375 h 649287"/>
              <a:gd name="connsiteX31" fmla="*/ 7937 w 649288"/>
              <a:gd name="connsiteY31" fmla="*/ 257175 h 649287"/>
              <a:gd name="connsiteX32" fmla="*/ 93624 w 649288"/>
              <a:gd name="connsiteY32" fmla="*/ 238462 h 649287"/>
              <a:gd name="connsiteX33" fmla="*/ 101418 w 649288"/>
              <a:gd name="connsiteY33" fmla="*/ 216983 h 649287"/>
              <a:gd name="connsiteX34" fmla="*/ 122826 w 649288"/>
              <a:gd name="connsiteY34" fmla="*/ 181954 h 649287"/>
              <a:gd name="connsiteX35" fmla="*/ 90488 w 649288"/>
              <a:gd name="connsiteY35" fmla="*/ 101599 h 649287"/>
              <a:gd name="connsiteX36" fmla="*/ 149225 w 649288"/>
              <a:gd name="connsiteY36" fmla="*/ 52387 h 649287"/>
              <a:gd name="connsiteX37" fmla="*/ 223287 w 649288"/>
              <a:gd name="connsiteY37" fmla="*/ 99786 h 649287"/>
              <a:gd name="connsiteX38" fmla="*/ 240755 w 649288"/>
              <a:gd name="connsiteY38" fmla="*/ 91494 h 649287"/>
              <a:gd name="connsiteX39" fmla="*/ 283081 w 649288"/>
              <a:gd name="connsiteY39" fmla="*/ 80640 h 64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49288" h="649287">
                <a:moveTo>
                  <a:pt x="317500" y="0"/>
                </a:moveTo>
                <a:lnTo>
                  <a:pt x="393700" y="7937"/>
                </a:lnTo>
                <a:lnTo>
                  <a:pt x="412438" y="93737"/>
                </a:lnTo>
                <a:lnTo>
                  <a:pt x="433195" y="101206"/>
                </a:lnTo>
                <a:lnTo>
                  <a:pt x="466681" y="121501"/>
                </a:lnTo>
                <a:lnTo>
                  <a:pt x="547689" y="88900"/>
                </a:lnTo>
                <a:lnTo>
                  <a:pt x="596901" y="147638"/>
                </a:lnTo>
                <a:lnTo>
                  <a:pt x="550055" y="220835"/>
                </a:lnTo>
                <a:lnTo>
                  <a:pt x="559211" y="239961"/>
                </a:lnTo>
                <a:lnTo>
                  <a:pt x="569814" y="280966"/>
                </a:lnTo>
                <a:lnTo>
                  <a:pt x="649288" y="314325"/>
                </a:lnTo>
                <a:lnTo>
                  <a:pt x="642938" y="392113"/>
                </a:lnTo>
                <a:lnTo>
                  <a:pt x="556964" y="410889"/>
                </a:lnTo>
                <a:lnTo>
                  <a:pt x="549457" y="431560"/>
                </a:lnTo>
                <a:lnTo>
                  <a:pt x="527263" y="467798"/>
                </a:lnTo>
                <a:lnTo>
                  <a:pt x="560388" y="547687"/>
                </a:lnTo>
                <a:lnTo>
                  <a:pt x="500063" y="598487"/>
                </a:lnTo>
                <a:lnTo>
                  <a:pt x="424873" y="549715"/>
                </a:lnTo>
                <a:lnTo>
                  <a:pt x="410120" y="556698"/>
                </a:lnTo>
                <a:lnTo>
                  <a:pt x="368313" y="567433"/>
                </a:lnTo>
                <a:lnTo>
                  <a:pt x="333375" y="649287"/>
                </a:lnTo>
                <a:lnTo>
                  <a:pt x="255588" y="642937"/>
                </a:lnTo>
                <a:lnTo>
                  <a:pt x="237274" y="554423"/>
                </a:lnTo>
                <a:lnTo>
                  <a:pt x="217680" y="547372"/>
                </a:lnTo>
                <a:lnTo>
                  <a:pt x="184265" y="527120"/>
                </a:lnTo>
                <a:lnTo>
                  <a:pt x="101600" y="560387"/>
                </a:lnTo>
                <a:lnTo>
                  <a:pt x="52388" y="501650"/>
                </a:lnTo>
                <a:lnTo>
                  <a:pt x="100335" y="426731"/>
                </a:lnTo>
                <a:lnTo>
                  <a:pt x="91664" y="408618"/>
                </a:lnTo>
                <a:lnTo>
                  <a:pt x="81166" y="368019"/>
                </a:lnTo>
                <a:lnTo>
                  <a:pt x="0" y="333375"/>
                </a:lnTo>
                <a:lnTo>
                  <a:pt x="7937" y="257175"/>
                </a:lnTo>
                <a:lnTo>
                  <a:pt x="93624" y="238462"/>
                </a:lnTo>
                <a:lnTo>
                  <a:pt x="101418" y="216983"/>
                </a:lnTo>
                <a:lnTo>
                  <a:pt x="122826" y="181954"/>
                </a:lnTo>
                <a:lnTo>
                  <a:pt x="90488" y="101599"/>
                </a:lnTo>
                <a:lnTo>
                  <a:pt x="149225" y="52387"/>
                </a:lnTo>
                <a:lnTo>
                  <a:pt x="223287" y="99786"/>
                </a:lnTo>
                <a:lnTo>
                  <a:pt x="240755" y="91494"/>
                </a:lnTo>
                <a:lnTo>
                  <a:pt x="283081" y="8064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5992484" y="1849922"/>
            <a:ext cx="1396603" cy="1395413"/>
          </a:xfrm>
          <a:custGeom>
            <a:avLst/>
            <a:gdLst>
              <a:gd name="connsiteX0" fmla="*/ 925512 w 1862137"/>
              <a:gd name="connsiteY0" fmla="*/ 0 h 1860550"/>
              <a:gd name="connsiteX1" fmla="*/ 978984 w 1862137"/>
              <a:gd name="connsiteY1" fmla="*/ 157330 h 1860550"/>
              <a:gd name="connsiteX2" fmla="*/ 1037671 w 1862137"/>
              <a:gd name="connsiteY2" fmla="*/ 159757 h 1860550"/>
              <a:gd name="connsiteX3" fmla="*/ 1083692 w 1862137"/>
              <a:gd name="connsiteY3" fmla="*/ 170718 h 1860550"/>
              <a:gd name="connsiteX4" fmla="*/ 1176338 w 1862137"/>
              <a:gd name="connsiteY4" fmla="*/ 31750 h 1860550"/>
              <a:gd name="connsiteX5" fmla="*/ 1289050 w 1862137"/>
              <a:gd name="connsiteY5" fmla="*/ 69850 h 1860550"/>
              <a:gd name="connsiteX6" fmla="*/ 1275692 w 1862137"/>
              <a:gd name="connsiteY6" fmla="*/ 236320 h 1860550"/>
              <a:gd name="connsiteX7" fmla="*/ 1319008 w 1862137"/>
              <a:gd name="connsiteY7" fmla="*/ 255918 h 1860550"/>
              <a:gd name="connsiteX8" fmla="*/ 1358662 w 1862137"/>
              <a:gd name="connsiteY8" fmla="*/ 284075 h 1860550"/>
              <a:gd name="connsiteX9" fmla="*/ 1495425 w 1862137"/>
              <a:gd name="connsiteY9" fmla="*/ 190500 h 1860550"/>
              <a:gd name="connsiteX10" fmla="*/ 1585912 w 1862137"/>
              <a:gd name="connsiteY10" fmla="*/ 268288 h 1860550"/>
              <a:gd name="connsiteX11" fmla="*/ 1511895 w 1862137"/>
              <a:gd name="connsiteY11" fmla="*/ 417350 h 1860550"/>
              <a:gd name="connsiteX12" fmla="*/ 1546743 w 1862137"/>
              <a:gd name="connsiteY12" fmla="*/ 454238 h 1860550"/>
              <a:gd name="connsiteX13" fmla="*/ 1576521 w 1862137"/>
              <a:gd name="connsiteY13" fmla="*/ 502126 h 1860550"/>
              <a:gd name="connsiteX14" fmla="*/ 1741488 w 1862137"/>
              <a:gd name="connsiteY14" fmla="*/ 468313 h 1860550"/>
              <a:gd name="connsiteX15" fmla="*/ 1793875 w 1862137"/>
              <a:gd name="connsiteY15" fmla="*/ 573088 h 1860550"/>
              <a:gd name="connsiteX16" fmla="*/ 1667696 w 1862137"/>
              <a:gd name="connsiteY16" fmla="*/ 681097 h 1860550"/>
              <a:gd name="connsiteX17" fmla="*/ 1684884 w 1862137"/>
              <a:gd name="connsiteY17" fmla="*/ 735702 h 1860550"/>
              <a:gd name="connsiteX18" fmla="*/ 1693262 w 1862137"/>
              <a:gd name="connsiteY18" fmla="*/ 776085 h 1860550"/>
              <a:gd name="connsiteX19" fmla="*/ 1854200 w 1862137"/>
              <a:gd name="connsiteY19" fmla="*/ 806450 h 1860550"/>
              <a:gd name="connsiteX20" fmla="*/ 1862137 w 1862137"/>
              <a:gd name="connsiteY20" fmla="*/ 925513 h 1860550"/>
              <a:gd name="connsiteX21" fmla="*/ 1704727 w 1862137"/>
              <a:gd name="connsiteY21" fmla="*/ 977642 h 1860550"/>
              <a:gd name="connsiteX22" fmla="*/ 1702277 w 1862137"/>
              <a:gd name="connsiteY22" fmla="*/ 1036783 h 1860550"/>
              <a:gd name="connsiteX23" fmla="*/ 1691105 w 1862137"/>
              <a:gd name="connsiteY23" fmla="*/ 1083603 h 1860550"/>
              <a:gd name="connsiteX24" fmla="*/ 1830387 w 1862137"/>
              <a:gd name="connsiteY24" fmla="*/ 1174750 h 1860550"/>
              <a:gd name="connsiteX25" fmla="*/ 1792287 w 1862137"/>
              <a:gd name="connsiteY25" fmla="*/ 1285875 h 1860550"/>
              <a:gd name="connsiteX26" fmla="*/ 1625658 w 1862137"/>
              <a:gd name="connsiteY26" fmla="*/ 1274561 h 1860550"/>
              <a:gd name="connsiteX27" fmla="*/ 1606030 w 1862137"/>
              <a:gd name="connsiteY27" fmla="*/ 1317868 h 1860550"/>
              <a:gd name="connsiteX28" fmla="*/ 1577382 w 1862137"/>
              <a:gd name="connsiteY28" fmla="*/ 1358141 h 1860550"/>
              <a:gd name="connsiteX29" fmla="*/ 1671637 w 1862137"/>
              <a:gd name="connsiteY29" fmla="*/ 1495425 h 1860550"/>
              <a:gd name="connsiteX30" fmla="*/ 1593850 w 1862137"/>
              <a:gd name="connsiteY30" fmla="*/ 1584325 h 1860550"/>
              <a:gd name="connsiteX31" fmla="*/ 1444760 w 1862137"/>
              <a:gd name="connsiteY31" fmla="*/ 1510294 h 1860550"/>
              <a:gd name="connsiteX32" fmla="*/ 1407533 w 1862137"/>
              <a:gd name="connsiteY32" fmla="*/ 1545400 h 1860550"/>
              <a:gd name="connsiteX33" fmla="*/ 1359818 w 1862137"/>
              <a:gd name="connsiteY33" fmla="*/ 1575017 h 1860550"/>
              <a:gd name="connsiteX34" fmla="*/ 1393825 w 1862137"/>
              <a:gd name="connsiteY34" fmla="*/ 1739900 h 1860550"/>
              <a:gd name="connsiteX35" fmla="*/ 1289050 w 1862137"/>
              <a:gd name="connsiteY35" fmla="*/ 1792287 h 1860550"/>
              <a:gd name="connsiteX36" fmla="*/ 1181011 w 1862137"/>
              <a:gd name="connsiteY36" fmla="*/ 1666074 h 1860550"/>
              <a:gd name="connsiteX37" fmla="*/ 1125816 w 1862137"/>
              <a:gd name="connsiteY37" fmla="*/ 1683417 h 1860550"/>
              <a:gd name="connsiteX38" fmla="*/ 1086058 w 1862137"/>
              <a:gd name="connsiteY38" fmla="*/ 1691651 h 1860550"/>
              <a:gd name="connsiteX39" fmla="*/ 1055688 w 1862137"/>
              <a:gd name="connsiteY39" fmla="*/ 1852613 h 1860550"/>
              <a:gd name="connsiteX40" fmla="*/ 936625 w 1862137"/>
              <a:gd name="connsiteY40" fmla="*/ 1860550 h 1860550"/>
              <a:gd name="connsiteX41" fmla="*/ 883154 w 1862137"/>
              <a:gd name="connsiteY41" fmla="*/ 1703221 h 1860550"/>
              <a:gd name="connsiteX42" fmla="*/ 824467 w 1862137"/>
              <a:gd name="connsiteY42" fmla="*/ 1700794 h 1860550"/>
              <a:gd name="connsiteX43" fmla="*/ 777857 w 1862137"/>
              <a:gd name="connsiteY43" fmla="*/ 1689693 h 1860550"/>
              <a:gd name="connsiteX44" fmla="*/ 685800 w 1862137"/>
              <a:gd name="connsiteY44" fmla="*/ 1828800 h 1860550"/>
              <a:gd name="connsiteX45" fmla="*/ 574675 w 1862137"/>
              <a:gd name="connsiteY45" fmla="*/ 1789113 h 1860550"/>
              <a:gd name="connsiteX46" fmla="*/ 586948 w 1862137"/>
              <a:gd name="connsiteY46" fmla="*/ 1624458 h 1860550"/>
              <a:gd name="connsiteX47" fmla="*/ 543130 w 1862137"/>
              <a:gd name="connsiteY47" fmla="*/ 1604634 h 1860550"/>
              <a:gd name="connsiteX48" fmla="*/ 502741 w 1862137"/>
              <a:gd name="connsiteY48" fmla="*/ 1575955 h 1860550"/>
              <a:gd name="connsiteX49" fmla="*/ 366712 w 1862137"/>
              <a:gd name="connsiteY49" fmla="*/ 1670050 h 1860550"/>
              <a:gd name="connsiteX50" fmla="*/ 276225 w 1862137"/>
              <a:gd name="connsiteY50" fmla="*/ 1592263 h 1860550"/>
              <a:gd name="connsiteX51" fmla="*/ 350241 w 1862137"/>
              <a:gd name="connsiteY51" fmla="*/ 1443201 h 1860550"/>
              <a:gd name="connsiteX52" fmla="*/ 315394 w 1862137"/>
              <a:gd name="connsiteY52" fmla="*/ 1406314 h 1860550"/>
              <a:gd name="connsiteX53" fmla="*/ 285679 w 1862137"/>
              <a:gd name="connsiteY53" fmla="*/ 1358527 h 1860550"/>
              <a:gd name="connsiteX54" fmla="*/ 122237 w 1862137"/>
              <a:gd name="connsiteY54" fmla="*/ 1392237 h 1860550"/>
              <a:gd name="connsiteX55" fmla="*/ 68262 w 1862137"/>
              <a:gd name="connsiteY55" fmla="*/ 1285875 h 1860550"/>
              <a:gd name="connsiteX56" fmla="*/ 194297 w 1862137"/>
              <a:gd name="connsiteY56" fmla="*/ 1178997 h 1860550"/>
              <a:gd name="connsiteX57" fmla="*/ 177253 w 1862137"/>
              <a:gd name="connsiteY57" fmla="*/ 1124849 h 1860550"/>
              <a:gd name="connsiteX58" fmla="*/ 168617 w 1862137"/>
              <a:gd name="connsiteY58" fmla="*/ 1083223 h 1860550"/>
              <a:gd name="connsiteX59" fmla="*/ 7937 w 1862137"/>
              <a:gd name="connsiteY59" fmla="*/ 1054100 h 1860550"/>
              <a:gd name="connsiteX60" fmla="*/ 0 w 1862137"/>
              <a:gd name="connsiteY60" fmla="*/ 935037 h 1860550"/>
              <a:gd name="connsiteX61" fmla="*/ 157410 w 1862137"/>
              <a:gd name="connsiteY61" fmla="*/ 882908 h 1860550"/>
              <a:gd name="connsiteX62" fmla="*/ 159860 w 1862137"/>
              <a:gd name="connsiteY62" fmla="*/ 823769 h 1860550"/>
              <a:gd name="connsiteX63" fmla="*/ 171108 w 1862137"/>
              <a:gd name="connsiteY63" fmla="*/ 776628 h 1860550"/>
              <a:gd name="connsiteX64" fmla="*/ 33337 w 1862137"/>
              <a:gd name="connsiteY64" fmla="*/ 685801 h 1860550"/>
              <a:gd name="connsiteX65" fmla="*/ 71437 w 1862137"/>
              <a:gd name="connsiteY65" fmla="*/ 573088 h 1860550"/>
              <a:gd name="connsiteX66" fmla="*/ 236742 w 1862137"/>
              <a:gd name="connsiteY66" fmla="*/ 585409 h 1860550"/>
              <a:gd name="connsiteX67" fmla="*/ 256107 w 1862137"/>
              <a:gd name="connsiteY67" fmla="*/ 542684 h 1860550"/>
              <a:gd name="connsiteX68" fmla="*/ 284755 w 1862137"/>
              <a:gd name="connsiteY68" fmla="*/ 502410 h 1860550"/>
              <a:gd name="connsiteX69" fmla="*/ 190500 w 1862137"/>
              <a:gd name="connsiteY69" fmla="*/ 365125 h 1860550"/>
              <a:gd name="connsiteX70" fmla="*/ 268287 w 1862137"/>
              <a:gd name="connsiteY70" fmla="*/ 276225 h 1860550"/>
              <a:gd name="connsiteX71" fmla="*/ 417378 w 1862137"/>
              <a:gd name="connsiteY71" fmla="*/ 350256 h 1860550"/>
              <a:gd name="connsiteX72" fmla="*/ 454604 w 1862137"/>
              <a:gd name="connsiteY72" fmla="*/ 315152 h 1860550"/>
              <a:gd name="connsiteX73" fmla="*/ 502320 w 1862137"/>
              <a:gd name="connsiteY73" fmla="*/ 285534 h 1860550"/>
              <a:gd name="connsiteX74" fmla="*/ 468312 w 1862137"/>
              <a:gd name="connsiteY74" fmla="*/ 120651 h 1860550"/>
              <a:gd name="connsiteX75" fmla="*/ 574675 w 1862137"/>
              <a:gd name="connsiteY75" fmla="*/ 68263 h 1860550"/>
              <a:gd name="connsiteX76" fmla="*/ 682378 w 1862137"/>
              <a:gd name="connsiteY76" fmla="*/ 194084 h 1860550"/>
              <a:gd name="connsiteX77" fmla="*/ 736321 w 1862137"/>
              <a:gd name="connsiteY77" fmla="*/ 177134 h 1860550"/>
              <a:gd name="connsiteX78" fmla="*/ 777732 w 1862137"/>
              <a:gd name="connsiteY78" fmla="*/ 168558 h 1860550"/>
              <a:gd name="connsiteX79" fmla="*/ 808037 w 1862137"/>
              <a:gd name="connsiteY79" fmla="*/ 7937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862137" h="1860550">
                <a:moveTo>
                  <a:pt x="925512" y="0"/>
                </a:moveTo>
                <a:lnTo>
                  <a:pt x="978984" y="157330"/>
                </a:lnTo>
                <a:lnTo>
                  <a:pt x="1037671" y="159757"/>
                </a:lnTo>
                <a:lnTo>
                  <a:pt x="1083692" y="170718"/>
                </a:lnTo>
                <a:lnTo>
                  <a:pt x="1176338" y="31750"/>
                </a:lnTo>
                <a:lnTo>
                  <a:pt x="1289050" y="69850"/>
                </a:lnTo>
                <a:lnTo>
                  <a:pt x="1275692" y="236320"/>
                </a:lnTo>
                <a:lnTo>
                  <a:pt x="1319008" y="255918"/>
                </a:lnTo>
                <a:lnTo>
                  <a:pt x="1358662" y="284075"/>
                </a:lnTo>
                <a:lnTo>
                  <a:pt x="1495425" y="190500"/>
                </a:lnTo>
                <a:lnTo>
                  <a:pt x="1585912" y="268288"/>
                </a:lnTo>
                <a:lnTo>
                  <a:pt x="1511895" y="417350"/>
                </a:lnTo>
                <a:lnTo>
                  <a:pt x="1546743" y="454238"/>
                </a:lnTo>
                <a:lnTo>
                  <a:pt x="1576521" y="502126"/>
                </a:lnTo>
                <a:lnTo>
                  <a:pt x="1741488" y="468313"/>
                </a:lnTo>
                <a:lnTo>
                  <a:pt x="1793875" y="573088"/>
                </a:lnTo>
                <a:lnTo>
                  <a:pt x="1667696" y="681097"/>
                </a:lnTo>
                <a:lnTo>
                  <a:pt x="1684884" y="735702"/>
                </a:lnTo>
                <a:lnTo>
                  <a:pt x="1693262" y="776085"/>
                </a:lnTo>
                <a:lnTo>
                  <a:pt x="1854200" y="806450"/>
                </a:lnTo>
                <a:lnTo>
                  <a:pt x="1862137" y="925513"/>
                </a:lnTo>
                <a:lnTo>
                  <a:pt x="1704727" y="977642"/>
                </a:lnTo>
                <a:lnTo>
                  <a:pt x="1702277" y="1036783"/>
                </a:lnTo>
                <a:lnTo>
                  <a:pt x="1691105" y="1083603"/>
                </a:lnTo>
                <a:lnTo>
                  <a:pt x="1830387" y="1174750"/>
                </a:lnTo>
                <a:lnTo>
                  <a:pt x="1792287" y="1285875"/>
                </a:lnTo>
                <a:lnTo>
                  <a:pt x="1625658" y="1274561"/>
                </a:lnTo>
                <a:lnTo>
                  <a:pt x="1606030" y="1317868"/>
                </a:lnTo>
                <a:lnTo>
                  <a:pt x="1577382" y="1358141"/>
                </a:lnTo>
                <a:lnTo>
                  <a:pt x="1671637" y="1495425"/>
                </a:lnTo>
                <a:lnTo>
                  <a:pt x="1593850" y="1584325"/>
                </a:lnTo>
                <a:lnTo>
                  <a:pt x="1444760" y="1510294"/>
                </a:lnTo>
                <a:lnTo>
                  <a:pt x="1407533" y="1545400"/>
                </a:lnTo>
                <a:lnTo>
                  <a:pt x="1359818" y="1575017"/>
                </a:lnTo>
                <a:lnTo>
                  <a:pt x="1393825" y="1739900"/>
                </a:lnTo>
                <a:lnTo>
                  <a:pt x="1289050" y="1792287"/>
                </a:lnTo>
                <a:lnTo>
                  <a:pt x="1181011" y="1666074"/>
                </a:lnTo>
                <a:lnTo>
                  <a:pt x="1125816" y="1683417"/>
                </a:lnTo>
                <a:lnTo>
                  <a:pt x="1086058" y="1691651"/>
                </a:lnTo>
                <a:lnTo>
                  <a:pt x="1055688" y="1852613"/>
                </a:lnTo>
                <a:lnTo>
                  <a:pt x="936625" y="1860550"/>
                </a:lnTo>
                <a:lnTo>
                  <a:pt x="883154" y="1703221"/>
                </a:lnTo>
                <a:lnTo>
                  <a:pt x="824467" y="1700794"/>
                </a:lnTo>
                <a:lnTo>
                  <a:pt x="777857" y="1689693"/>
                </a:lnTo>
                <a:lnTo>
                  <a:pt x="685800" y="1828800"/>
                </a:lnTo>
                <a:lnTo>
                  <a:pt x="574675" y="1789113"/>
                </a:lnTo>
                <a:lnTo>
                  <a:pt x="586948" y="1624458"/>
                </a:lnTo>
                <a:lnTo>
                  <a:pt x="543130" y="1604634"/>
                </a:lnTo>
                <a:lnTo>
                  <a:pt x="502741" y="1575955"/>
                </a:lnTo>
                <a:lnTo>
                  <a:pt x="366712" y="1670050"/>
                </a:lnTo>
                <a:lnTo>
                  <a:pt x="276225" y="1592263"/>
                </a:lnTo>
                <a:lnTo>
                  <a:pt x="350241" y="1443201"/>
                </a:lnTo>
                <a:lnTo>
                  <a:pt x="315394" y="1406314"/>
                </a:lnTo>
                <a:lnTo>
                  <a:pt x="285679" y="1358527"/>
                </a:lnTo>
                <a:lnTo>
                  <a:pt x="122237" y="1392237"/>
                </a:lnTo>
                <a:lnTo>
                  <a:pt x="68262" y="1285875"/>
                </a:lnTo>
                <a:lnTo>
                  <a:pt x="194297" y="1178997"/>
                </a:lnTo>
                <a:lnTo>
                  <a:pt x="177253" y="1124849"/>
                </a:lnTo>
                <a:lnTo>
                  <a:pt x="168617" y="1083223"/>
                </a:lnTo>
                <a:lnTo>
                  <a:pt x="7937" y="1054100"/>
                </a:lnTo>
                <a:lnTo>
                  <a:pt x="0" y="935037"/>
                </a:lnTo>
                <a:lnTo>
                  <a:pt x="157410" y="882908"/>
                </a:lnTo>
                <a:lnTo>
                  <a:pt x="159860" y="823769"/>
                </a:lnTo>
                <a:lnTo>
                  <a:pt x="171108" y="776628"/>
                </a:lnTo>
                <a:lnTo>
                  <a:pt x="33337" y="685801"/>
                </a:lnTo>
                <a:lnTo>
                  <a:pt x="71437" y="573088"/>
                </a:lnTo>
                <a:lnTo>
                  <a:pt x="236742" y="585409"/>
                </a:lnTo>
                <a:lnTo>
                  <a:pt x="256107" y="542684"/>
                </a:lnTo>
                <a:lnTo>
                  <a:pt x="284755" y="502410"/>
                </a:lnTo>
                <a:lnTo>
                  <a:pt x="190500" y="365125"/>
                </a:lnTo>
                <a:lnTo>
                  <a:pt x="268287" y="276225"/>
                </a:lnTo>
                <a:lnTo>
                  <a:pt x="417378" y="350256"/>
                </a:lnTo>
                <a:lnTo>
                  <a:pt x="454604" y="315152"/>
                </a:lnTo>
                <a:lnTo>
                  <a:pt x="502320" y="285534"/>
                </a:lnTo>
                <a:lnTo>
                  <a:pt x="468312" y="120651"/>
                </a:lnTo>
                <a:lnTo>
                  <a:pt x="574675" y="68263"/>
                </a:lnTo>
                <a:lnTo>
                  <a:pt x="682378" y="194084"/>
                </a:lnTo>
                <a:lnTo>
                  <a:pt x="736321" y="177134"/>
                </a:lnTo>
                <a:lnTo>
                  <a:pt x="777732" y="168558"/>
                </a:lnTo>
                <a:lnTo>
                  <a:pt x="808037" y="7937"/>
                </a:ln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330200">
              <a:prstClr val="black">
                <a:alpha val="53000"/>
              </a:prstClr>
            </a:inn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17336" y="2711937"/>
            <a:ext cx="982266" cy="1882378"/>
            <a:chOff x="3987801" y="4348162"/>
            <a:chExt cx="1309688" cy="25098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4241801" y="4419599"/>
              <a:ext cx="469900" cy="471487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rgbClr val="FDA8F7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987801" y="4348162"/>
              <a:ext cx="1309688" cy="2509837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12"/>
          <p:cNvSpPr>
            <a:spLocks/>
          </p:cNvSpPr>
          <p:nvPr/>
        </p:nvSpPr>
        <p:spPr bwMode="auto">
          <a:xfrm>
            <a:off x="6178221" y="2035660"/>
            <a:ext cx="1025129" cy="1023938"/>
          </a:xfrm>
          <a:custGeom>
            <a:avLst/>
            <a:gdLst>
              <a:gd name="T0" fmla="*/ 165 w 1552"/>
              <a:gd name="T1" fmla="*/ 1075 h 1552"/>
              <a:gd name="T2" fmla="*/ 1076 w 1552"/>
              <a:gd name="T3" fmla="*/ 1387 h 1552"/>
              <a:gd name="T4" fmla="*/ 1387 w 1552"/>
              <a:gd name="T5" fmla="*/ 477 h 1552"/>
              <a:gd name="T6" fmla="*/ 477 w 1552"/>
              <a:gd name="T7" fmla="*/ 165 h 1552"/>
              <a:gd name="T8" fmla="*/ 165 w 1552"/>
              <a:gd name="T9" fmla="*/ 1075 h 1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52" h="1552">
                <a:moveTo>
                  <a:pt x="165" y="1075"/>
                </a:moveTo>
                <a:cubicBezTo>
                  <a:pt x="331" y="1413"/>
                  <a:pt x="738" y="1552"/>
                  <a:pt x="1076" y="1387"/>
                </a:cubicBezTo>
                <a:cubicBezTo>
                  <a:pt x="1413" y="1221"/>
                  <a:pt x="1552" y="814"/>
                  <a:pt x="1387" y="477"/>
                </a:cubicBezTo>
                <a:cubicBezTo>
                  <a:pt x="1222" y="139"/>
                  <a:pt x="814" y="0"/>
                  <a:pt x="477" y="165"/>
                </a:cubicBezTo>
                <a:cubicBezTo>
                  <a:pt x="139" y="331"/>
                  <a:pt x="0" y="738"/>
                  <a:pt x="165" y="1075"/>
                </a:cubicBez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reeform 30"/>
          <p:cNvSpPr>
            <a:spLocks/>
          </p:cNvSpPr>
          <p:nvPr/>
        </p:nvSpPr>
        <p:spPr bwMode="auto">
          <a:xfrm>
            <a:off x="5181668" y="1507023"/>
            <a:ext cx="869156" cy="867965"/>
          </a:xfrm>
          <a:custGeom>
            <a:avLst/>
            <a:gdLst>
              <a:gd name="T0" fmla="*/ 88 w 1317"/>
              <a:gd name="T1" fmla="*/ 819 h 1317"/>
              <a:gd name="T2" fmla="*/ 819 w 1317"/>
              <a:gd name="T3" fmla="*/ 1228 h 1317"/>
              <a:gd name="T4" fmla="*/ 1228 w 1317"/>
              <a:gd name="T5" fmla="*/ 498 h 1317"/>
              <a:gd name="T6" fmla="*/ 497 w 1317"/>
              <a:gd name="T7" fmla="*/ 89 h 1317"/>
              <a:gd name="T8" fmla="*/ 88 w 1317"/>
              <a:gd name="T9" fmla="*/ 819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7" h="1317">
                <a:moveTo>
                  <a:pt x="88" y="819"/>
                </a:moveTo>
                <a:cubicBezTo>
                  <a:pt x="177" y="1134"/>
                  <a:pt x="504" y="1317"/>
                  <a:pt x="819" y="1228"/>
                </a:cubicBezTo>
                <a:cubicBezTo>
                  <a:pt x="1134" y="1139"/>
                  <a:pt x="1317" y="812"/>
                  <a:pt x="1228" y="498"/>
                </a:cubicBezTo>
                <a:cubicBezTo>
                  <a:pt x="1139" y="183"/>
                  <a:pt x="812" y="0"/>
                  <a:pt x="497" y="89"/>
                </a:cubicBezTo>
                <a:cubicBezTo>
                  <a:pt x="183" y="177"/>
                  <a:pt x="0" y="505"/>
                  <a:pt x="88" y="819"/>
                </a:cubicBezTo>
                <a:close/>
              </a:path>
            </a:pathLst>
          </a:cu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Freeform 48"/>
          <p:cNvSpPr>
            <a:spLocks/>
          </p:cNvSpPr>
          <p:nvPr/>
        </p:nvSpPr>
        <p:spPr bwMode="auto">
          <a:xfrm>
            <a:off x="6168696" y="1084352"/>
            <a:ext cx="582216" cy="582215"/>
          </a:xfrm>
          <a:custGeom>
            <a:avLst/>
            <a:gdLst>
              <a:gd name="T0" fmla="*/ 60 w 883"/>
              <a:gd name="T1" fmla="*/ 549 h 883"/>
              <a:gd name="T2" fmla="*/ 550 w 883"/>
              <a:gd name="T3" fmla="*/ 824 h 883"/>
              <a:gd name="T4" fmla="*/ 824 w 883"/>
              <a:gd name="T5" fmla="*/ 334 h 883"/>
              <a:gd name="T6" fmla="*/ 334 w 883"/>
              <a:gd name="T7" fmla="*/ 60 h 883"/>
              <a:gd name="T8" fmla="*/ 60 w 883"/>
              <a:gd name="T9" fmla="*/ 549 h 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3" h="883">
                <a:moveTo>
                  <a:pt x="60" y="549"/>
                </a:moveTo>
                <a:cubicBezTo>
                  <a:pt x="119" y="760"/>
                  <a:pt x="339" y="883"/>
                  <a:pt x="550" y="824"/>
                </a:cubicBezTo>
                <a:cubicBezTo>
                  <a:pt x="761" y="764"/>
                  <a:pt x="883" y="545"/>
                  <a:pt x="824" y="334"/>
                </a:cubicBezTo>
                <a:cubicBezTo>
                  <a:pt x="764" y="123"/>
                  <a:pt x="545" y="0"/>
                  <a:pt x="334" y="60"/>
                </a:cubicBezTo>
                <a:cubicBezTo>
                  <a:pt x="123" y="119"/>
                  <a:pt x="0" y="338"/>
                  <a:pt x="60" y="549"/>
                </a:cubicBezTo>
                <a:close/>
              </a:path>
            </a:pathLst>
          </a:cu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66"/>
          <p:cNvSpPr>
            <a:spLocks/>
          </p:cNvSpPr>
          <p:nvPr/>
        </p:nvSpPr>
        <p:spPr bwMode="auto">
          <a:xfrm>
            <a:off x="5950812" y="3194460"/>
            <a:ext cx="429816" cy="429815"/>
          </a:xfrm>
          <a:custGeom>
            <a:avLst/>
            <a:gdLst>
              <a:gd name="T0" fmla="*/ 13 w 650"/>
              <a:gd name="T1" fmla="*/ 351 h 651"/>
              <a:gd name="T2" fmla="*/ 350 w 650"/>
              <a:gd name="T3" fmla="*/ 637 h 651"/>
              <a:gd name="T4" fmla="*/ 636 w 650"/>
              <a:gd name="T5" fmla="*/ 300 h 651"/>
              <a:gd name="T6" fmla="*/ 300 w 650"/>
              <a:gd name="T7" fmla="*/ 14 h 651"/>
              <a:gd name="T8" fmla="*/ 13 w 650"/>
              <a:gd name="T9" fmla="*/ 3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0" h="651">
                <a:moveTo>
                  <a:pt x="13" y="351"/>
                </a:moveTo>
                <a:cubicBezTo>
                  <a:pt x="27" y="522"/>
                  <a:pt x="178" y="651"/>
                  <a:pt x="350" y="637"/>
                </a:cubicBezTo>
                <a:cubicBezTo>
                  <a:pt x="522" y="623"/>
                  <a:pt x="650" y="472"/>
                  <a:pt x="636" y="300"/>
                </a:cubicBezTo>
                <a:cubicBezTo>
                  <a:pt x="622" y="128"/>
                  <a:pt x="471" y="0"/>
                  <a:pt x="300" y="14"/>
                </a:cubicBezTo>
                <a:cubicBezTo>
                  <a:pt x="128" y="28"/>
                  <a:pt x="0" y="179"/>
                  <a:pt x="13" y="351"/>
                </a:cubicBezTo>
                <a:close/>
              </a:path>
            </a:pathLst>
          </a:cu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76"/>
          <p:cNvSpPr>
            <a:spLocks noEditPoints="1"/>
          </p:cNvSpPr>
          <p:nvPr/>
        </p:nvSpPr>
        <p:spPr bwMode="auto">
          <a:xfrm>
            <a:off x="6434205" y="3769211"/>
            <a:ext cx="195263" cy="182165"/>
          </a:xfrm>
          <a:custGeom>
            <a:avLst/>
            <a:gdLst>
              <a:gd name="T0" fmla="*/ 153 w 296"/>
              <a:gd name="T1" fmla="*/ 276 h 276"/>
              <a:gd name="T2" fmla="*/ 153 w 296"/>
              <a:gd name="T3" fmla="*/ 276 h 276"/>
              <a:gd name="T4" fmla="*/ 119 w 296"/>
              <a:gd name="T5" fmla="*/ 273 h 276"/>
              <a:gd name="T6" fmla="*/ 18 w 296"/>
              <a:gd name="T7" fmla="*/ 105 h 276"/>
              <a:gd name="T8" fmla="*/ 153 w 296"/>
              <a:gd name="T9" fmla="*/ 0 h 276"/>
              <a:gd name="T10" fmla="*/ 187 w 296"/>
              <a:gd name="T11" fmla="*/ 4 h 276"/>
              <a:gd name="T12" fmla="*/ 272 w 296"/>
              <a:gd name="T13" fmla="*/ 68 h 276"/>
              <a:gd name="T14" fmla="*/ 287 w 296"/>
              <a:gd name="T15" fmla="*/ 172 h 276"/>
              <a:gd name="T16" fmla="*/ 153 w 296"/>
              <a:gd name="T17" fmla="*/ 276 h 276"/>
              <a:gd name="T18" fmla="*/ 153 w 296"/>
              <a:gd name="T19" fmla="*/ 44 h 276"/>
              <a:gd name="T20" fmla="*/ 61 w 296"/>
              <a:gd name="T21" fmla="*/ 116 h 276"/>
              <a:gd name="T22" fmla="*/ 130 w 296"/>
              <a:gd name="T23" fmla="*/ 230 h 276"/>
              <a:gd name="T24" fmla="*/ 153 w 296"/>
              <a:gd name="T25" fmla="*/ 232 h 276"/>
              <a:gd name="T26" fmla="*/ 153 w 296"/>
              <a:gd name="T27" fmla="*/ 232 h 276"/>
              <a:gd name="T28" fmla="*/ 245 w 296"/>
              <a:gd name="T29" fmla="*/ 161 h 276"/>
              <a:gd name="T30" fmla="*/ 234 w 296"/>
              <a:gd name="T31" fmla="*/ 90 h 276"/>
              <a:gd name="T32" fmla="*/ 176 w 296"/>
              <a:gd name="T33" fmla="*/ 47 h 276"/>
              <a:gd name="T34" fmla="*/ 153 w 296"/>
              <a:gd name="T35" fmla="*/ 44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96" h="276">
                <a:moveTo>
                  <a:pt x="153" y="276"/>
                </a:moveTo>
                <a:cubicBezTo>
                  <a:pt x="153" y="276"/>
                  <a:pt x="153" y="276"/>
                  <a:pt x="153" y="276"/>
                </a:cubicBezTo>
                <a:cubicBezTo>
                  <a:pt x="142" y="276"/>
                  <a:pt x="130" y="275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3" y="0"/>
                </a:cubicBezTo>
                <a:cubicBezTo>
                  <a:pt x="164" y="0"/>
                  <a:pt x="176" y="2"/>
                  <a:pt x="187" y="4"/>
                </a:cubicBezTo>
                <a:cubicBezTo>
                  <a:pt x="223" y="13"/>
                  <a:pt x="253" y="36"/>
                  <a:pt x="272" y="68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7" y="276"/>
                  <a:pt x="153" y="276"/>
                </a:cubicBezTo>
                <a:close/>
                <a:moveTo>
                  <a:pt x="153" y="44"/>
                </a:moveTo>
                <a:cubicBezTo>
                  <a:pt x="109" y="44"/>
                  <a:pt x="72" y="74"/>
                  <a:pt x="61" y="116"/>
                </a:cubicBezTo>
                <a:cubicBezTo>
                  <a:pt x="49" y="166"/>
                  <a:pt x="79" y="217"/>
                  <a:pt x="130" y="230"/>
                </a:cubicBezTo>
                <a:cubicBezTo>
                  <a:pt x="138" y="232"/>
                  <a:pt x="145" y="232"/>
                  <a:pt x="153" y="232"/>
                </a:cubicBezTo>
                <a:cubicBezTo>
                  <a:pt x="153" y="232"/>
                  <a:pt x="153" y="232"/>
                  <a:pt x="153" y="232"/>
                </a:cubicBezTo>
                <a:cubicBezTo>
                  <a:pt x="196" y="232"/>
                  <a:pt x="234" y="203"/>
                  <a:pt x="245" y="161"/>
                </a:cubicBezTo>
                <a:cubicBezTo>
                  <a:pt x="251" y="137"/>
                  <a:pt x="247" y="112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1" y="44"/>
                  <a:pt x="153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86"/>
          <p:cNvSpPr>
            <a:spLocks noEditPoints="1"/>
          </p:cNvSpPr>
          <p:nvPr/>
        </p:nvSpPr>
        <p:spPr bwMode="auto">
          <a:xfrm>
            <a:off x="6924742" y="1598702"/>
            <a:ext cx="195263" cy="182165"/>
          </a:xfrm>
          <a:custGeom>
            <a:avLst/>
            <a:gdLst>
              <a:gd name="T0" fmla="*/ 153 w 296"/>
              <a:gd name="T1" fmla="*/ 277 h 277"/>
              <a:gd name="T2" fmla="*/ 153 w 296"/>
              <a:gd name="T3" fmla="*/ 277 h 277"/>
              <a:gd name="T4" fmla="*/ 119 w 296"/>
              <a:gd name="T5" fmla="*/ 273 h 277"/>
              <a:gd name="T6" fmla="*/ 18 w 296"/>
              <a:gd name="T7" fmla="*/ 105 h 277"/>
              <a:gd name="T8" fmla="*/ 152 w 296"/>
              <a:gd name="T9" fmla="*/ 0 h 277"/>
              <a:gd name="T10" fmla="*/ 186 w 296"/>
              <a:gd name="T11" fmla="*/ 4 h 277"/>
              <a:gd name="T12" fmla="*/ 271 w 296"/>
              <a:gd name="T13" fmla="*/ 67 h 277"/>
              <a:gd name="T14" fmla="*/ 287 w 296"/>
              <a:gd name="T15" fmla="*/ 172 h 277"/>
              <a:gd name="T16" fmla="*/ 153 w 296"/>
              <a:gd name="T17" fmla="*/ 277 h 277"/>
              <a:gd name="T18" fmla="*/ 152 w 296"/>
              <a:gd name="T19" fmla="*/ 44 h 277"/>
              <a:gd name="T20" fmla="*/ 61 w 296"/>
              <a:gd name="T21" fmla="*/ 115 h 277"/>
              <a:gd name="T22" fmla="*/ 130 w 296"/>
              <a:gd name="T23" fmla="*/ 230 h 277"/>
              <a:gd name="T24" fmla="*/ 153 w 296"/>
              <a:gd name="T25" fmla="*/ 233 h 277"/>
              <a:gd name="T26" fmla="*/ 244 w 296"/>
              <a:gd name="T27" fmla="*/ 161 h 277"/>
              <a:gd name="T28" fmla="*/ 234 w 296"/>
              <a:gd name="T29" fmla="*/ 90 h 277"/>
              <a:gd name="T30" fmla="*/ 176 w 296"/>
              <a:gd name="T31" fmla="*/ 47 h 277"/>
              <a:gd name="T32" fmla="*/ 152 w 296"/>
              <a:gd name="T33" fmla="*/ 44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96" h="277">
                <a:moveTo>
                  <a:pt x="153" y="277"/>
                </a:moveTo>
                <a:cubicBezTo>
                  <a:pt x="153" y="277"/>
                  <a:pt x="153" y="277"/>
                  <a:pt x="153" y="277"/>
                </a:cubicBezTo>
                <a:cubicBezTo>
                  <a:pt x="141" y="277"/>
                  <a:pt x="130" y="276"/>
                  <a:pt x="119" y="273"/>
                </a:cubicBezTo>
                <a:cubicBezTo>
                  <a:pt x="45" y="254"/>
                  <a:pt x="0" y="179"/>
                  <a:pt x="18" y="105"/>
                </a:cubicBezTo>
                <a:cubicBezTo>
                  <a:pt x="34" y="43"/>
                  <a:pt x="89" y="0"/>
                  <a:pt x="152" y="0"/>
                </a:cubicBezTo>
                <a:cubicBezTo>
                  <a:pt x="164" y="0"/>
                  <a:pt x="175" y="1"/>
                  <a:pt x="186" y="4"/>
                </a:cubicBezTo>
                <a:cubicBezTo>
                  <a:pt x="222" y="13"/>
                  <a:pt x="252" y="35"/>
                  <a:pt x="271" y="67"/>
                </a:cubicBezTo>
                <a:cubicBezTo>
                  <a:pt x="291" y="99"/>
                  <a:pt x="296" y="136"/>
                  <a:pt x="287" y="172"/>
                </a:cubicBezTo>
                <a:cubicBezTo>
                  <a:pt x="272" y="234"/>
                  <a:pt x="216" y="277"/>
                  <a:pt x="153" y="277"/>
                </a:cubicBezTo>
                <a:close/>
                <a:moveTo>
                  <a:pt x="152" y="44"/>
                </a:moveTo>
                <a:cubicBezTo>
                  <a:pt x="109" y="44"/>
                  <a:pt x="71" y="73"/>
                  <a:pt x="61" y="115"/>
                </a:cubicBezTo>
                <a:cubicBezTo>
                  <a:pt x="48" y="166"/>
                  <a:pt x="79" y="217"/>
                  <a:pt x="130" y="230"/>
                </a:cubicBezTo>
                <a:cubicBezTo>
                  <a:pt x="137" y="232"/>
                  <a:pt x="145" y="233"/>
                  <a:pt x="153" y="233"/>
                </a:cubicBezTo>
                <a:cubicBezTo>
                  <a:pt x="196" y="233"/>
                  <a:pt x="234" y="204"/>
                  <a:pt x="244" y="161"/>
                </a:cubicBezTo>
                <a:cubicBezTo>
                  <a:pt x="250" y="137"/>
                  <a:pt x="247" y="111"/>
                  <a:pt x="234" y="90"/>
                </a:cubicBezTo>
                <a:cubicBezTo>
                  <a:pt x="221" y="68"/>
                  <a:pt x="200" y="53"/>
                  <a:pt x="176" y="47"/>
                </a:cubicBezTo>
                <a:cubicBezTo>
                  <a:pt x="168" y="45"/>
                  <a:pt x="160" y="44"/>
                  <a:pt x="152" y="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497184" y="1822539"/>
            <a:ext cx="236935" cy="236934"/>
          </a:xfrm>
          <a:prstGeom prst="ellipse">
            <a:avLst/>
          </a:prstGeom>
          <a:noFill/>
          <a:ln w="122238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6561602" y="2410708"/>
            <a:ext cx="272654" cy="273844"/>
          </a:xfrm>
          <a:prstGeom prst="ellipse">
            <a:avLst/>
          </a:prstGeom>
          <a:noFill/>
          <a:ln w="139700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6380628" y="1296282"/>
            <a:ext cx="160735" cy="160734"/>
          </a:xfrm>
          <a:prstGeom prst="ellipse">
            <a:avLst/>
          </a:prstGeom>
          <a:noFill/>
          <a:ln w="1047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6105593" y="3344157"/>
            <a:ext cx="160735" cy="159544"/>
          </a:xfrm>
          <a:prstGeom prst="ellipse">
            <a:avLst/>
          </a:prstGeom>
          <a:noFill/>
          <a:ln w="873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839926" y="2769086"/>
            <a:ext cx="1139711" cy="1820465"/>
            <a:chOff x="6684587" y="4424362"/>
            <a:chExt cx="1519615" cy="24272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684587" y="4970462"/>
              <a:ext cx="1519615" cy="1881187"/>
            </a:xfrm>
            <a:custGeom>
              <a:avLst/>
              <a:gdLst>
                <a:gd name="connsiteX0" fmla="*/ 687119 w 1519615"/>
                <a:gd name="connsiteY0" fmla="*/ 0 h 1881187"/>
                <a:gd name="connsiteX1" fmla="*/ 954208 w 1519615"/>
                <a:gd name="connsiteY1" fmla="*/ 0 h 1881187"/>
                <a:gd name="connsiteX2" fmla="*/ 965811 w 1519615"/>
                <a:gd name="connsiteY2" fmla="*/ 0 h 1881187"/>
                <a:gd name="connsiteX3" fmla="*/ 945837 w 1519615"/>
                <a:gd name="connsiteY3" fmla="*/ 26046 h 1881187"/>
                <a:gd name="connsiteX4" fmla="*/ 945837 w 1519615"/>
                <a:gd name="connsiteY4" fmla="*/ 60981 h 1881187"/>
                <a:gd name="connsiteX5" fmla="*/ 971550 w 1519615"/>
                <a:gd name="connsiteY5" fmla="*/ 94142 h 1881187"/>
                <a:gd name="connsiteX6" fmla="*/ 991717 w 1519615"/>
                <a:gd name="connsiteY6" fmla="*/ 120151 h 1881187"/>
                <a:gd name="connsiteX7" fmla="*/ 987968 w 1519615"/>
                <a:gd name="connsiteY7" fmla="*/ 141878 h 1881187"/>
                <a:gd name="connsiteX8" fmla="*/ 928461 w 1519615"/>
                <a:gd name="connsiteY8" fmla="*/ 489711 h 1881187"/>
                <a:gd name="connsiteX9" fmla="*/ 930224 w 1519615"/>
                <a:gd name="connsiteY9" fmla="*/ 501057 h 1881187"/>
                <a:gd name="connsiteX10" fmla="*/ 934632 w 1519615"/>
                <a:gd name="connsiteY10" fmla="*/ 510658 h 1881187"/>
                <a:gd name="connsiteX11" fmla="*/ 1005159 w 1519615"/>
                <a:gd name="connsiteY11" fmla="*/ 602301 h 1881187"/>
                <a:gd name="connsiteX12" fmla="*/ 1035133 w 1519615"/>
                <a:gd name="connsiteY12" fmla="*/ 602301 h 1881187"/>
                <a:gd name="connsiteX13" fmla="*/ 1104780 w 1519615"/>
                <a:gd name="connsiteY13" fmla="*/ 510658 h 1881187"/>
                <a:gd name="connsiteX14" fmla="*/ 1110951 w 1519615"/>
                <a:gd name="connsiteY14" fmla="*/ 485347 h 1881187"/>
                <a:gd name="connsiteX15" fmla="*/ 1077450 w 1519615"/>
                <a:gd name="connsiteY15" fmla="*/ 302935 h 1881187"/>
                <a:gd name="connsiteX16" fmla="*/ 1077450 w 1519615"/>
                <a:gd name="connsiteY16" fmla="*/ 302062 h 1881187"/>
                <a:gd name="connsiteX17" fmla="*/ 1051884 w 1519615"/>
                <a:gd name="connsiteY17" fmla="*/ 144088 h 1881187"/>
                <a:gd name="connsiteX18" fmla="*/ 1047870 w 1519615"/>
                <a:gd name="connsiteY18" fmla="*/ 119635 h 1881187"/>
                <a:gd name="connsiteX19" fmla="*/ 1058114 w 1519615"/>
                <a:gd name="connsiteY19" fmla="*/ 106423 h 1881187"/>
                <a:gd name="connsiteX20" fmla="*/ 1093350 w 1519615"/>
                <a:gd name="connsiteY20" fmla="*/ 60981 h 1881187"/>
                <a:gd name="connsiteX21" fmla="*/ 1093350 w 1519615"/>
                <a:gd name="connsiteY21" fmla="*/ 26046 h 1881187"/>
                <a:gd name="connsiteX22" fmla="*/ 1085732 w 1519615"/>
                <a:gd name="connsiteY22" fmla="*/ 16111 h 1881187"/>
                <a:gd name="connsiteX23" fmla="*/ 1073377 w 1519615"/>
                <a:gd name="connsiteY23" fmla="*/ 0 h 1881187"/>
                <a:gd name="connsiteX24" fmla="*/ 1127987 w 1519615"/>
                <a:gd name="connsiteY24" fmla="*/ 0 h 1881187"/>
                <a:gd name="connsiteX25" fmla="*/ 1509055 w 1519615"/>
                <a:gd name="connsiteY25" fmla="*/ 0 h 1881187"/>
                <a:gd name="connsiteX26" fmla="*/ 1519615 w 1519615"/>
                <a:gd name="connsiteY26" fmla="*/ 10549 h 1881187"/>
                <a:gd name="connsiteX27" fmla="*/ 1519615 w 1519615"/>
                <a:gd name="connsiteY27" fmla="*/ 271630 h 1881187"/>
                <a:gd name="connsiteX28" fmla="*/ 1519615 w 1519615"/>
                <a:gd name="connsiteY28" fmla="*/ 399972 h 1881187"/>
                <a:gd name="connsiteX29" fmla="*/ 1519615 w 1519615"/>
                <a:gd name="connsiteY29" fmla="*/ 876422 h 1881187"/>
                <a:gd name="connsiteX30" fmla="*/ 1411373 w 1519615"/>
                <a:gd name="connsiteY30" fmla="*/ 980151 h 1881187"/>
                <a:gd name="connsiteX31" fmla="*/ 1302251 w 1519615"/>
                <a:gd name="connsiteY31" fmla="*/ 876422 h 1881187"/>
                <a:gd name="connsiteX32" fmla="*/ 1302251 w 1519615"/>
                <a:gd name="connsiteY32" fmla="*/ 341075 h 1881187"/>
                <a:gd name="connsiteX33" fmla="*/ 1288171 w 1519615"/>
                <a:gd name="connsiteY33" fmla="*/ 325252 h 1881187"/>
                <a:gd name="connsiteX34" fmla="*/ 1270570 w 1519615"/>
                <a:gd name="connsiteY34" fmla="*/ 341075 h 1881187"/>
                <a:gd name="connsiteX35" fmla="*/ 1270570 w 1519615"/>
                <a:gd name="connsiteY35" fmla="*/ 988063 h 1881187"/>
                <a:gd name="connsiteX36" fmla="*/ 1270570 w 1519615"/>
                <a:gd name="connsiteY36" fmla="*/ 1046960 h 1881187"/>
                <a:gd name="connsiteX37" fmla="*/ 1270570 w 1519615"/>
                <a:gd name="connsiteY37" fmla="*/ 1765151 h 1881187"/>
                <a:gd name="connsiteX38" fmla="*/ 1151768 w 1519615"/>
                <a:gd name="connsiteY38" fmla="*/ 1881187 h 1881187"/>
                <a:gd name="connsiteX39" fmla="*/ 1150008 w 1519615"/>
                <a:gd name="connsiteY39" fmla="*/ 1881187 h 1881187"/>
                <a:gd name="connsiteX40" fmla="*/ 1031206 w 1519615"/>
                <a:gd name="connsiteY40" fmla="*/ 1765151 h 1881187"/>
                <a:gd name="connsiteX41" fmla="*/ 1031206 w 1519615"/>
                <a:gd name="connsiteY41" fmla="*/ 1058388 h 1881187"/>
                <a:gd name="connsiteX42" fmla="*/ 1020645 w 1519615"/>
                <a:gd name="connsiteY42" fmla="*/ 1047839 h 1881187"/>
                <a:gd name="connsiteX43" fmla="*/ 992485 w 1519615"/>
                <a:gd name="connsiteY43" fmla="*/ 1047839 h 1881187"/>
                <a:gd name="connsiteX44" fmla="*/ 981045 w 1519615"/>
                <a:gd name="connsiteY44" fmla="*/ 1058388 h 1881187"/>
                <a:gd name="connsiteX45" fmla="*/ 981045 w 1519615"/>
                <a:gd name="connsiteY45" fmla="*/ 1765151 h 1881187"/>
                <a:gd name="connsiteX46" fmla="*/ 860482 w 1519615"/>
                <a:gd name="connsiteY46" fmla="*/ 1881187 h 1881187"/>
                <a:gd name="connsiteX47" fmla="*/ 859602 w 1519615"/>
                <a:gd name="connsiteY47" fmla="*/ 1881187 h 1881187"/>
                <a:gd name="connsiteX48" fmla="*/ 739040 w 1519615"/>
                <a:gd name="connsiteY48" fmla="*/ 1765151 h 1881187"/>
                <a:gd name="connsiteX49" fmla="*/ 739040 w 1519615"/>
                <a:gd name="connsiteY49" fmla="*/ 1046960 h 1881187"/>
                <a:gd name="connsiteX50" fmla="*/ 739040 w 1519615"/>
                <a:gd name="connsiteY50" fmla="*/ 988063 h 1881187"/>
                <a:gd name="connsiteX51" fmla="*/ 739920 w 1519615"/>
                <a:gd name="connsiteY51" fmla="*/ 356898 h 1881187"/>
                <a:gd name="connsiteX52" fmla="*/ 721440 w 1519615"/>
                <a:gd name="connsiteY52" fmla="*/ 349866 h 1881187"/>
                <a:gd name="connsiteX53" fmla="*/ 537516 w 1519615"/>
                <a:gd name="connsiteY53" fmla="*/ 563477 h 1881187"/>
                <a:gd name="connsiteX54" fmla="*/ 126548 w 1519615"/>
                <a:gd name="connsiteY54" fmla="*/ 712038 h 1881187"/>
                <a:gd name="connsiteX55" fmla="*/ 3346 w 1519615"/>
                <a:gd name="connsiteY55" fmla="*/ 640834 h 1881187"/>
                <a:gd name="connsiteX56" fmla="*/ 73747 w 1519615"/>
                <a:gd name="connsiteY56" fmla="*/ 514250 h 1881187"/>
                <a:gd name="connsiteX57" fmla="*/ 386153 w 1519615"/>
                <a:gd name="connsiteY57" fmla="*/ 410521 h 1881187"/>
                <a:gd name="connsiteX58" fmla="*/ 391433 w 1519615"/>
                <a:gd name="connsiteY58" fmla="*/ 407884 h 1881187"/>
                <a:gd name="connsiteX59" fmla="*/ 687119 w 1519615"/>
                <a:gd name="connsiteY59" fmla="*/ 0 h 188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19615" h="1881187">
                  <a:moveTo>
                    <a:pt x="687119" y="0"/>
                  </a:moveTo>
                  <a:cubicBezTo>
                    <a:pt x="687119" y="0"/>
                    <a:pt x="687119" y="0"/>
                    <a:pt x="954208" y="0"/>
                  </a:cubicBezTo>
                  <a:lnTo>
                    <a:pt x="965811" y="0"/>
                  </a:lnTo>
                  <a:lnTo>
                    <a:pt x="945837" y="26046"/>
                  </a:lnTo>
                  <a:cubicBezTo>
                    <a:pt x="938771" y="35653"/>
                    <a:pt x="938771" y="51374"/>
                    <a:pt x="945837" y="60981"/>
                  </a:cubicBezTo>
                  <a:cubicBezTo>
                    <a:pt x="945837" y="60981"/>
                    <a:pt x="945837" y="60981"/>
                    <a:pt x="971550" y="94142"/>
                  </a:cubicBezTo>
                  <a:lnTo>
                    <a:pt x="991717" y="120151"/>
                  </a:lnTo>
                  <a:lnTo>
                    <a:pt x="987968" y="141878"/>
                  </a:lnTo>
                  <a:cubicBezTo>
                    <a:pt x="967141" y="262241"/>
                    <a:pt x="928461" y="484474"/>
                    <a:pt x="928461" y="489711"/>
                  </a:cubicBezTo>
                  <a:cubicBezTo>
                    <a:pt x="928461" y="494075"/>
                    <a:pt x="928461" y="497566"/>
                    <a:pt x="930224" y="501057"/>
                  </a:cubicBezTo>
                  <a:cubicBezTo>
                    <a:pt x="930224" y="502803"/>
                    <a:pt x="932869" y="510658"/>
                    <a:pt x="934632" y="510658"/>
                  </a:cubicBezTo>
                  <a:cubicBezTo>
                    <a:pt x="1005159" y="602301"/>
                    <a:pt x="1005159" y="602301"/>
                    <a:pt x="1005159" y="602301"/>
                  </a:cubicBezTo>
                  <a:cubicBezTo>
                    <a:pt x="1013094" y="612774"/>
                    <a:pt x="1026317" y="612774"/>
                    <a:pt x="1035133" y="602301"/>
                  </a:cubicBezTo>
                  <a:cubicBezTo>
                    <a:pt x="1104780" y="510658"/>
                    <a:pt x="1104780" y="510658"/>
                    <a:pt x="1104780" y="510658"/>
                  </a:cubicBezTo>
                  <a:cubicBezTo>
                    <a:pt x="1110069" y="503676"/>
                    <a:pt x="1111832" y="494075"/>
                    <a:pt x="1110951" y="485347"/>
                  </a:cubicBezTo>
                  <a:cubicBezTo>
                    <a:pt x="1110069" y="478365"/>
                    <a:pt x="1086266" y="357048"/>
                    <a:pt x="1077450" y="302935"/>
                  </a:cubicBezTo>
                  <a:cubicBezTo>
                    <a:pt x="1077450" y="302935"/>
                    <a:pt x="1077450" y="302062"/>
                    <a:pt x="1077450" y="302062"/>
                  </a:cubicBezTo>
                  <a:cubicBezTo>
                    <a:pt x="1073923" y="279370"/>
                    <a:pt x="1056291" y="173762"/>
                    <a:pt x="1051884" y="144088"/>
                  </a:cubicBezTo>
                  <a:lnTo>
                    <a:pt x="1047870" y="119635"/>
                  </a:lnTo>
                  <a:lnTo>
                    <a:pt x="1058114" y="106423"/>
                  </a:lnTo>
                  <a:cubicBezTo>
                    <a:pt x="1066685" y="95370"/>
                    <a:pt x="1078113" y="80632"/>
                    <a:pt x="1093350" y="60981"/>
                  </a:cubicBezTo>
                  <a:cubicBezTo>
                    <a:pt x="1100417" y="51374"/>
                    <a:pt x="1100417" y="35653"/>
                    <a:pt x="1093350" y="26046"/>
                  </a:cubicBezTo>
                  <a:cubicBezTo>
                    <a:pt x="1093350" y="26046"/>
                    <a:pt x="1093350" y="26046"/>
                    <a:pt x="1085732" y="16111"/>
                  </a:cubicBezTo>
                  <a:lnTo>
                    <a:pt x="1073377" y="0"/>
                  </a:lnTo>
                  <a:lnTo>
                    <a:pt x="1127987" y="0"/>
                  </a:lnTo>
                  <a:cubicBezTo>
                    <a:pt x="1229725" y="0"/>
                    <a:pt x="1354942" y="0"/>
                    <a:pt x="1509055" y="0"/>
                  </a:cubicBezTo>
                  <a:cubicBezTo>
                    <a:pt x="1515215" y="0"/>
                    <a:pt x="1519615" y="5275"/>
                    <a:pt x="1519615" y="10549"/>
                  </a:cubicBezTo>
                  <a:cubicBezTo>
                    <a:pt x="1519615" y="10549"/>
                    <a:pt x="1519615" y="10549"/>
                    <a:pt x="1519615" y="271630"/>
                  </a:cubicBezTo>
                  <a:cubicBezTo>
                    <a:pt x="1519615" y="271630"/>
                    <a:pt x="1519615" y="271630"/>
                    <a:pt x="1519615" y="399972"/>
                  </a:cubicBezTo>
                  <a:cubicBezTo>
                    <a:pt x="1519615" y="399972"/>
                    <a:pt x="1519615" y="399972"/>
                    <a:pt x="1519615" y="876422"/>
                  </a:cubicBezTo>
                  <a:cubicBezTo>
                    <a:pt x="1519615" y="933561"/>
                    <a:pt x="1470334" y="980151"/>
                    <a:pt x="1411373" y="980151"/>
                  </a:cubicBezTo>
                  <a:cubicBezTo>
                    <a:pt x="1352412" y="980151"/>
                    <a:pt x="1302251" y="933561"/>
                    <a:pt x="1302251" y="876422"/>
                  </a:cubicBezTo>
                  <a:cubicBezTo>
                    <a:pt x="1302251" y="876422"/>
                    <a:pt x="1302251" y="876422"/>
                    <a:pt x="1302251" y="341075"/>
                  </a:cubicBezTo>
                  <a:cubicBezTo>
                    <a:pt x="1302251" y="333164"/>
                    <a:pt x="1296091" y="325252"/>
                    <a:pt x="1288171" y="325252"/>
                  </a:cubicBezTo>
                  <a:cubicBezTo>
                    <a:pt x="1278490" y="324373"/>
                    <a:pt x="1270570" y="331406"/>
                    <a:pt x="1270570" y="341075"/>
                  </a:cubicBezTo>
                  <a:cubicBezTo>
                    <a:pt x="1270570" y="341075"/>
                    <a:pt x="1270570" y="341075"/>
                    <a:pt x="1270570" y="988063"/>
                  </a:cubicBezTo>
                  <a:cubicBezTo>
                    <a:pt x="1270570" y="988063"/>
                    <a:pt x="1270570" y="988063"/>
                    <a:pt x="1270570" y="1046960"/>
                  </a:cubicBezTo>
                  <a:cubicBezTo>
                    <a:pt x="1270570" y="1046960"/>
                    <a:pt x="1270570" y="1046960"/>
                    <a:pt x="1270570" y="1765151"/>
                  </a:cubicBezTo>
                  <a:cubicBezTo>
                    <a:pt x="1270570" y="1828444"/>
                    <a:pt x="1216889" y="1881187"/>
                    <a:pt x="1151768" y="1881187"/>
                  </a:cubicBezTo>
                  <a:cubicBezTo>
                    <a:pt x="1151768" y="1881187"/>
                    <a:pt x="1151768" y="1881187"/>
                    <a:pt x="1150008" y="1881187"/>
                  </a:cubicBezTo>
                  <a:cubicBezTo>
                    <a:pt x="1084007" y="1881187"/>
                    <a:pt x="1031206" y="1828444"/>
                    <a:pt x="1031206" y="1765151"/>
                  </a:cubicBezTo>
                  <a:cubicBezTo>
                    <a:pt x="1031206" y="1765151"/>
                    <a:pt x="1031206" y="1765151"/>
                    <a:pt x="1031206" y="1058388"/>
                  </a:cubicBezTo>
                  <a:cubicBezTo>
                    <a:pt x="1031206" y="1052234"/>
                    <a:pt x="1026806" y="1047839"/>
                    <a:pt x="1020645" y="1047839"/>
                  </a:cubicBezTo>
                  <a:cubicBezTo>
                    <a:pt x="1020645" y="1047839"/>
                    <a:pt x="1020645" y="1047839"/>
                    <a:pt x="992485" y="1047839"/>
                  </a:cubicBezTo>
                  <a:cubicBezTo>
                    <a:pt x="986325" y="1047839"/>
                    <a:pt x="981045" y="1052234"/>
                    <a:pt x="981045" y="1058388"/>
                  </a:cubicBezTo>
                  <a:cubicBezTo>
                    <a:pt x="981045" y="1058388"/>
                    <a:pt x="981045" y="1058388"/>
                    <a:pt x="981045" y="1765151"/>
                  </a:cubicBezTo>
                  <a:cubicBezTo>
                    <a:pt x="981045" y="1828444"/>
                    <a:pt x="926484" y="1881187"/>
                    <a:pt x="860482" y="1881187"/>
                  </a:cubicBezTo>
                  <a:cubicBezTo>
                    <a:pt x="860482" y="1881187"/>
                    <a:pt x="860482" y="1881187"/>
                    <a:pt x="859602" y="1881187"/>
                  </a:cubicBezTo>
                  <a:cubicBezTo>
                    <a:pt x="793601" y="1881187"/>
                    <a:pt x="739040" y="1828444"/>
                    <a:pt x="739040" y="1765151"/>
                  </a:cubicBezTo>
                  <a:cubicBezTo>
                    <a:pt x="739040" y="1765151"/>
                    <a:pt x="739040" y="1765151"/>
                    <a:pt x="739040" y="1046960"/>
                  </a:cubicBezTo>
                  <a:cubicBezTo>
                    <a:pt x="739040" y="1046960"/>
                    <a:pt x="739040" y="1046960"/>
                    <a:pt x="739040" y="988063"/>
                  </a:cubicBezTo>
                  <a:cubicBezTo>
                    <a:pt x="739040" y="988063"/>
                    <a:pt x="739040" y="988063"/>
                    <a:pt x="739920" y="356898"/>
                  </a:cubicBezTo>
                  <a:cubicBezTo>
                    <a:pt x="739920" y="347229"/>
                    <a:pt x="727600" y="341954"/>
                    <a:pt x="721440" y="349866"/>
                  </a:cubicBezTo>
                  <a:cubicBezTo>
                    <a:pt x="658958" y="418432"/>
                    <a:pt x="537516" y="562598"/>
                    <a:pt x="537516" y="563477"/>
                  </a:cubicBezTo>
                  <a:cubicBezTo>
                    <a:pt x="516396" y="585454"/>
                    <a:pt x="202229" y="686546"/>
                    <a:pt x="126548" y="712038"/>
                  </a:cubicBezTo>
                  <a:cubicBezTo>
                    <a:pt x="72867" y="726982"/>
                    <a:pt x="17426" y="695336"/>
                    <a:pt x="3346" y="640834"/>
                  </a:cubicBezTo>
                  <a:cubicBezTo>
                    <a:pt x="-10735" y="586333"/>
                    <a:pt x="20946" y="529194"/>
                    <a:pt x="73747" y="514250"/>
                  </a:cubicBezTo>
                  <a:cubicBezTo>
                    <a:pt x="74627" y="514250"/>
                    <a:pt x="349192" y="423707"/>
                    <a:pt x="386153" y="410521"/>
                  </a:cubicBezTo>
                  <a:cubicBezTo>
                    <a:pt x="387913" y="410521"/>
                    <a:pt x="389673" y="408763"/>
                    <a:pt x="391433" y="407884"/>
                  </a:cubicBezTo>
                  <a:cubicBezTo>
                    <a:pt x="391433" y="407884"/>
                    <a:pt x="391433" y="407884"/>
                    <a:pt x="687119" y="0"/>
                  </a:cubicBez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10"/>
            <p:cNvSpPr>
              <a:spLocks noChangeArrowheads="1"/>
            </p:cNvSpPr>
            <p:nvPr/>
          </p:nvSpPr>
          <p:spPr bwMode="auto">
            <a:xfrm>
              <a:off x="7470776" y="4424362"/>
              <a:ext cx="469900" cy="469900"/>
            </a:xfrm>
            <a:prstGeom prst="ellipse">
              <a:avLst/>
            </a:pr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168662" y="3766871"/>
            <a:ext cx="348258" cy="348854"/>
            <a:chOff x="9145588" y="4435475"/>
            <a:chExt cx="464344" cy="465138"/>
          </a:xfr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2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3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4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5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6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7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8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9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174393" y="2372019"/>
            <a:ext cx="326231" cy="348258"/>
            <a:chOff x="9159875" y="1647825"/>
            <a:chExt cx="434975" cy="464344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2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3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73822" y="977168"/>
            <a:ext cx="348854" cy="326827"/>
            <a:chOff x="5368132" y="3540125"/>
            <a:chExt cx="465138" cy="435769"/>
          </a:xfr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5" name="AutoShape 110"/>
            <p:cNvSpPr>
              <a:spLocks/>
            </p:cNvSpPr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6" name="AutoShape 111"/>
            <p:cNvSpPr>
              <a:spLocks/>
            </p:cNvSpPr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1607638" y="805814"/>
            <a:ext cx="2534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即按照预定的计划、标准，根据已知的内外部信息，设计出具体的行动方法、方案，进行布局。再根据设计方案和布局，进行具体操作，努力实现预期目标的过程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592425" y="2155215"/>
            <a:ext cx="25340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设计出具体的行动方法、方案，进行布局，采取有效的行动；产品的质量、能耗等是设计出来的，通过对组织内外部信息的利用和处理，作出设计和决策，是当代组织最重要的核心能力。设计和决策水平决定了组织执行力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534575" y="3508402"/>
            <a:ext cx="253404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对策制定完成后就进人了实验、验证阶段也就是做的阶段。在这一阶段除了按计划和方案实施外，还必须要对过程进行测量，确保工作能够按计划进度实施。同时建立起数据采集，收集起过程的原始记录和数据等项目文档</a:t>
            </a:r>
            <a:endParaRPr lang="en-GB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7555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101" grpId="0"/>
      <p:bldP spid="119" grpId="0"/>
      <p:bldP spid="1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>
            <a:spLocks/>
          </p:cNvSpPr>
          <p:nvPr/>
        </p:nvSpPr>
        <p:spPr bwMode="auto">
          <a:xfrm>
            <a:off x="2073258" y="4001707"/>
            <a:ext cx="953319" cy="640837"/>
          </a:xfrm>
          <a:custGeom>
            <a:avLst/>
            <a:gdLst>
              <a:gd name="T0" fmla="*/ 0 w 1113"/>
              <a:gd name="T1" fmla="*/ 0 h 757"/>
              <a:gd name="T2" fmla="*/ 1113 w 1113"/>
              <a:gd name="T3" fmla="*/ 0 h 757"/>
              <a:gd name="T4" fmla="*/ 1113 w 1113"/>
              <a:gd name="T5" fmla="*/ 685 h 757"/>
              <a:gd name="T6" fmla="*/ 249 w 1113"/>
              <a:gd name="T7" fmla="*/ 685 h 757"/>
              <a:gd name="T8" fmla="*/ 177 w 1113"/>
              <a:gd name="T9" fmla="*/ 757 h 757"/>
              <a:gd name="T10" fmla="*/ 105 w 1113"/>
              <a:gd name="T11" fmla="*/ 685 h 757"/>
              <a:gd name="T12" fmla="*/ 0 w 1113"/>
              <a:gd name="T13" fmla="*/ 685 h 757"/>
              <a:gd name="T14" fmla="*/ 0 w 1113"/>
              <a:gd name="T15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13" h="757">
                <a:moveTo>
                  <a:pt x="0" y="0"/>
                </a:moveTo>
                <a:lnTo>
                  <a:pt x="1113" y="0"/>
                </a:lnTo>
                <a:lnTo>
                  <a:pt x="1113" y="685"/>
                </a:lnTo>
                <a:lnTo>
                  <a:pt x="249" y="685"/>
                </a:lnTo>
                <a:lnTo>
                  <a:pt x="177" y="757"/>
                </a:lnTo>
                <a:lnTo>
                  <a:pt x="105" y="685"/>
                </a:lnTo>
                <a:lnTo>
                  <a:pt x="0" y="68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8" name="Freeform 8"/>
          <p:cNvSpPr>
            <a:spLocks/>
          </p:cNvSpPr>
          <p:nvPr/>
        </p:nvSpPr>
        <p:spPr bwMode="auto">
          <a:xfrm>
            <a:off x="1119941" y="540137"/>
            <a:ext cx="2898040" cy="3388797"/>
          </a:xfrm>
          <a:custGeom>
            <a:avLst/>
            <a:gdLst>
              <a:gd name="T0" fmla="*/ 133 w 3381"/>
              <a:gd name="T1" fmla="*/ 2348 h 3999"/>
              <a:gd name="T2" fmla="*/ 0 w 3381"/>
              <a:gd name="T3" fmla="*/ 1703 h 3999"/>
              <a:gd name="T4" fmla="*/ 282 w 3381"/>
              <a:gd name="T5" fmla="*/ 767 h 3999"/>
              <a:gd name="T6" fmla="*/ 1039 w 3381"/>
              <a:gd name="T7" fmla="*/ 133 h 3999"/>
              <a:gd name="T8" fmla="*/ 1689 w 3381"/>
              <a:gd name="T9" fmla="*/ 0 h 3999"/>
              <a:gd name="T10" fmla="*/ 2885 w 3381"/>
              <a:gd name="T11" fmla="*/ 495 h 3999"/>
              <a:gd name="T12" fmla="*/ 3381 w 3381"/>
              <a:gd name="T13" fmla="*/ 1691 h 3999"/>
              <a:gd name="T14" fmla="*/ 3097 w 3381"/>
              <a:gd name="T15" fmla="*/ 2624 h 3999"/>
              <a:gd name="T16" fmla="*/ 2346 w 3381"/>
              <a:gd name="T17" fmla="*/ 3248 h 3999"/>
              <a:gd name="T18" fmla="*/ 2281 w 3381"/>
              <a:gd name="T19" fmla="*/ 3304 h 3999"/>
              <a:gd name="T20" fmla="*/ 2256 w 3381"/>
              <a:gd name="T21" fmla="*/ 3388 h 3999"/>
              <a:gd name="T22" fmla="*/ 2256 w 3381"/>
              <a:gd name="T23" fmla="*/ 3718 h 3999"/>
              <a:gd name="T24" fmla="*/ 1699 w 3381"/>
              <a:gd name="T25" fmla="*/ 3999 h 3999"/>
              <a:gd name="T26" fmla="*/ 1142 w 3381"/>
              <a:gd name="T27" fmla="*/ 3718 h 3999"/>
              <a:gd name="T28" fmla="*/ 1142 w 3381"/>
              <a:gd name="T29" fmla="*/ 3388 h 3999"/>
              <a:gd name="T30" fmla="*/ 1354 w 3381"/>
              <a:gd name="T31" fmla="*/ 2691 h 3999"/>
              <a:gd name="T32" fmla="*/ 1916 w 3381"/>
              <a:gd name="T33" fmla="*/ 2226 h 3999"/>
              <a:gd name="T34" fmla="*/ 2171 w 3381"/>
              <a:gd name="T35" fmla="*/ 2011 h 3999"/>
              <a:gd name="T36" fmla="*/ 2267 w 3381"/>
              <a:gd name="T37" fmla="*/ 1691 h 3999"/>
              <a:gd name="T38" fmla="*/ 2098 w 3381"/>
              <a:gd name="T39" fmla="*/ 1283 h 3999"/>
              <a:gd name="T40" fmla="*/ 1689 w 3381"/>
              <a:gd name="T41" fmla="*/ 1113 h 3999"/>
              <a:gd name="T42" fmla="*/ 1469 w 3381"/>
              <a:gd name="T43" fmla="*/ 1155 h 3999"/>
              <a:gd name="T44" fmla="*/ 1212 w 3381"/>
              <a:gd name="T45" fmla="*/ 1375 h 3999"/>
              <a:gd name="T46" fmla="*/ 1113 w 3381"/>
              <a:gd name="T47" fmla="*/ 1703 h 3999"/>
              <a:gd name="T48" fmla="*/ 1155 w 3381"/>
              <a:gd name="T49" fmla="*/ 1918 h 3999"/>
              <a:gd name="T50" fmla="*/ 133 w 3381"/>
              <a:gd name="T51" fmla="*/ 2348 h 3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381" h="3999">
                <a:moveTo>
                  <a:pt x="133" y="2348"/>
                </a:moveTo>
                <a:cubicBezTo>
                  <a:pt x="42" y="2134"/>
                  <a:pt x="0" y="1915"/>
                  <a:pt x="0" y="1703"/>
                </a:cubicBezTo>
                <a:cubicBezTo>
                  <a:pt x="0" y="1368"/>
                  <a:pt x="102" y="1042"/>
                  <a:pt x="282" y="767"/>
                </a:cubicBezTo>
                <a:cubicBezTo>
                  <a:pt x="461" y="492"/>
                  <a:pt x="721" y="267"/>
                  <a:pt x="1039" y="133"/>
                </a:cubicBezTo>
                <a:cubicBezTo>
                  <a:pt x="1240" y="48"/>
                  <a:pt x="1459" y="0"/>
                  <a:pt x="1689" y="0"/>
                </a:cubicBezTo>
                <a:cubicBezTo>
                  <a:pt x="2156" y="0"/>
                  <a:pt x="2579" y="189"/>
                  <a:pt x="2885" y="495"/>
                </a:cubicBezTo>
                <a:cubicBezTo>
                  <a:pt x="3191" y="802"/>
                  <a:pt x="3381" y="1224"/>
                  <a:pt x="3381" y="1691"/>
                </a:cubicBezTo>
                <a:cubicBezTo>
                  <a:pt x="3381" y="2028"/>
                  <a:pt x="3278" y="2352"/>
                  <a:pt x="3097" y="2624"/>
                </a:cubicBezTo>
                <a:cubicBezTo>
                  <a:pt x="2918" y="2895"/>
                  <a:pt x="2659" y="3115"/>
                  <a:pt x="2346" y="3248"/>
                </a:cubicBezTo>
                <a:cubicBezTo>
                  <a:pt x="2320" y="3259"/>
                  <a:pt x="2298" y="3279"/>
                  <a:pt x="2281" y="3304"/>
                </a:cubicBezTo>
                <a:cubicBezTo>
                  <a:pt x="2265" y="3328"/>
                  <a:pt x="2256" y="3357"/>
                  <a:pt x="2256" y="3388"/>
                </a:cubicBezTo>
                <a:lnTo>
                  <a:pt x="2256" y="3718"/>
                </a:lnTo>
                <a:lnTo>
                  <a:pt x="1699" y="3999"/>
                </a:lnTo>
                <a:lnTo>
                  <a:pt x="1142" y="3718"/>
                </a:lnTo>
                <a:lnTo>
                  <a:pt x="1142" y="3388"/>
                </a:lnTo>
                <a:cubicBezTo>
                  <a:pt x="1142" y="3137"/>
                  <a:pt x="1219" y="2895"/>
                  <a:pt x="1354" y="2691"/>
                </a:cubicBezTo>
                <a:cubicBezTo>
                  <a:pt x="1488" y="2489"/>
                  <a:pt x="1681" y="2325"/>
                  <a:pt x="1916" y="2226"/>
                </a:cubicBezTo>
                <a:cubicBezTo>
                  <a:pt x="2020" y="2181"/>
                  <a:pt x="2108" y="2106"/>
                  <a:pt x="2171" y="2011"/>
                </a:cubicBezTo>
                <a:cubicBezTo>
                  <a:pt x="2232" y="1918"/>
                  <a:pt x="2267" y="1808"/>
                  <a:pt x="2267" y="1691"/>
                </a:cubicBezTo>
                <a:cubicBezTo>
                  <a:pt x="2267" y="1532"/>
                  <a:pt x="2203" y="1387"/>
                  <a:pt x="2098" y="1283"/>
                </a:cubicBezTo>
                <a:cubicBezTo>
                  <a:pt x="1993" y="1178"/>
                  <a:pt x="1849" y="1113"/>
                  <a:pt x="1689" y="1113"/>
                </a:cubicBezTo>
                <a:cubicBezTo>
                  <a:pt x="1606" y="1113"/>
                  <a:pt x="1532" y="1128"/>
                  <a:pt x="1469" y="1155"/>
                </a:cubicBezTo>
                <a:cubicBezTo>
                  <a:pt x="1365" y="1199"/>
                  <a:pt x="1276" y="1278"/>
                  <a:pt x="1212" y="1375"/>
                </a:cubicBezTo>
                <a:cubicBezTo>
                  <a:pt x="1149" y="1472"/>
                  <a:pt x="1113" y="1586"/>
                  <a:pt x="1113" y="1703"/>
                </a:cubicBezTo>
                <a:cubicBezTo>
                  <a:pt x="1113" y="1777"/>
                  <a:pt x="1127" y="1850"/>
                  <a:pt x="1155" y="1918"/>
                </a:cubicBezTo>
                <a:lnTo>
                  <a:pt x="133" y="2348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1856650" y="511139"/>
            <a:ext cx="1982807" cy="1224058"/>
          </a:xfrm>
          <a:custGeom>
            <a:avLst/>
            <a:gdLst>
              <a:gd name="T0" fmla="*/ 0 w 2313"/>
              <a:gd name="T1" fmla="*/ 221 h 1445"/>
              <a:gd name="T2" fmla="*/ 179 w 2313"/>
              <a:gd name="T3" fmla="*/ 133 h 1445"/>
              <a:gd name="T4" fmla="*/ 829 w 2313"/>
              <a:gd name="T5" fmla="*/ 0 h 1445"/>
              <a:gd name="T6" fmla="*/ 2025 w 2313"/>
              <a:gd name="T7" fmla="*/ 495 h 1445"/>
              <a:gd name="T8" fmla="*/ 2313 w 2313"/>
              <a:gd name="T9" fmla="*/ 879 h 1445"/>
              <a:gd name="T10" fmla="*/ 1353 w 2313"/>
              <a:gd name="T11" fmla="*/ 1445 h 1445"/>
              <a:gd name="T12" fmla="*/ 1238 w 2313"/>
              <a:gd name="T13" fmla="*/ 1283 h 1445"/>
              <a:gd name="T14" fmla="*/ 829 w 2313"/>
              <a:gd name="T15" fmla="*/ 1113 h 1445"/>
              <a:gd name="T16" fmla="*/ 609 w 2313"/>
              <a:gd name="T17" fmla="*/ 1155 h 1445"/>
              <a:gd name="T18" fmla="*/ 552 w 2313"/>
              <a:gd name="T19" fmla="*/ 1184 h 1445"/>
              <a:gd name="T20" fmla="*/ 0 w 2313"/>
              <a:gd name="T21" fmla="*/ 221 h 1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13" h="1445">
                <a:moveTo>
                  <a:pt x="0" y="221"/>
                </a:moveTo>
                <a:cubicBezTo>
                  <a:pt x="57" y="189"/>
                  <a:pt x="117" y="159"/>
                  <a:pt x="179" y="133"/>
                </a:cubicBezTo>
                <a:cubicBezTo>
                  <a:pt x="380" y="48"/>
                  <a:pt x="599" y="0"/>
                  <a:pt x="829" y="0"/>
                </a:cubicBezTo>
                <a:cubicBezTo>
                  <a:pt x="1296" y="0"/>
                  <a:pt x="1719" y="189"/>
                  <a:pt x="2025" y="495"/>
                </a:cubicBezTo>
                <a:cubicBezTo>
                  <a:pt x="2138" y="609"/>
                  <a:pt x="2236" y="738"/>
                  <a:pt x="2313" y="879"/>
                </a:cubicBezTo>
                <a:lnTo>
                  <a:pt x="1353" y="1445"/>
                </a:lnTo>
                <a:cubicBezTo>
                  <a:pt x="1324" y="1385"/>
                  <a:pt x="1285" y="1330"/>
                  <a:pt x="1238" y="1283"/>
                </a:cubicBezTo>
                <a:cubicBezTo>
                  <a:pt x="1133" y="1178"/>
                  <a:pt x="989" y="1113"/>
                  <a:pt x="829" y="1113"/>
                </a:cubicBezTo>
                <a:cubicBezTo>
                  <a:pt x="746" y="1113"/>
                  <a:pt x="672" y="1128"/>
                  <a:pt x="609" y="1155"/>
                </a:cubicBezTo>
                <a:cubicBezTo>
                  <a:pt x="590" y="1163"/>
                  <a:pt x="570" y="1173"/>
                  <a:pt x="552" y="1184"/>
                </a:cubicBezTo>
                <a:lnTo>
                  <a:pt x="0" y="221"/>
                </a:ln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2901610" y="1204888"/>
            <a:ext cx="1116371" cy="1768477"/>
          </a:xfrm>
          <a:custGeom>
            <a:avLst/>
            <a:gdLst>
              <a:gd name="T0" fmla="*/ 1061 w 1303"/>
              <a:gd name="T1" fmla="*/ 0 h 2087"/>
              <a:gd name="T2" fmla="*/ 1303 w 1303"/>
              <a:gd name="T3" fmla="*/ 872 h 2087"/>
              <a:gd name="T4" fmla="*/ 1019 w 1303"/>
              <a:gd name="T5" fmla="*/ 1805 h 2087"/>
              <a:gd name="T6" fmla="*/ 785 w 1303"/>
              <a:gd name="T7" fmla="*/ 2087 h 2087"/>
              <a:gd name="T8" fmla="*/ 0 w 1303"/>
              <a:gd name="T9" fmla="*/ 1301 h 2087"/>
              <a:gd name="T10" fmla="*/ 93 w 1303"/>
              <a:gd name="T11" fmla="*/ 1192 h 2087"/>
              <a:gd name="T12" fmla="*/ 189 w 1303"/>
              <a:gd name="T13" fmla="*/ 872 h 2087"/>
              <a:gd name="T14" fmla="*/ 101 w 1303"/>
              <a:gd name="T15" fmla="*/ 566 h 2087"/>
              <a:gd name="T16" fmla="*/ 1061 w 1303"/>
              <a:gd name="T17" fmla="*/ 0 h 2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2087">
                <a:moveTo>
                  <a:pt x="1061" y="0"/>
                </a:moveTo>
                <a:cubicBezTo>
                  <a:pt x="1214" y="255"/>
                  <a:pt x="1303" y="553"/>
                  <a:pt x="1303" y="872"/>
                </a:cubicBezTo>
                <a:cubicBezTo>
                  <a:pt x="1303" y="1209"/>
                  <a:pt x="1200" y="1533"/>
                  <a:pt x="1019" y="1805"/>
                </a:cubicBezTo>
                <a:cubicBezTo>
                  <a:pt x="952" y="1907"/>
                  <a:pt x="874" y="2001"/>
                  <a:pt x="785" y="2087"/>
                </a:cubicBezTo>
                <a:lnTo>
                  <a:pt x="0" y="1301"/>
                </a:lnTo>
                <a:cubicBezTo>
                  <a:pt x="35" y="1269"/>
                  <a:pt x="66" y="1232"/>
                  <a:pt x="93" y="1192"/>
                </a:cubicBezTo>
                <a:cubicBezTo>
                  <a:pt x="154" y="1099"/>
                  <a:pt x="189" y="989"/>
                  <a:pt x="189" y="872"/>
                </a:cubicBezTo>
                <a:cubicBezTo>
                  <a:pt x="189" y="760"/>
                  <a:pt x="157" y="655"/>
                  <a:pt x="101" y="566"/>
                </a:cubicBezTo>
                <a:lnTo>
                  <a:pt x="1061" y="0"/>
                </a:lnTo>
                <a:close/>
              </a:path>
            </a:pathLst>
          </a:cu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41" name="Freeform 11"/>
          <p:cNvSpPr>
            <a:spLocks/>
          </p:cNvSpPr>
          <p:nvPr/>
        </p:nvSpPr>
        <p:spPr bwMode="auto">
          <a:xfrm>
            <a:off x="1105656" y="696921"/>
            <a:ext cx="1224675" cy="1803753"/>
          </a:xfrm>
          <a:custGeom>
            <a:avLst/>
            <a:gdLst>
              <a:gd name="T0" fmla="*/ 149 w 1428"/>
              <a:gd name="T1" fmla="*/ 2129 h 2129"/>
              <a:gd name="T2" fmla="*/ 25 w 1428"/>
              <a:gd name="T3" fmla="*/ 1325 h 2129"/>
              <a:gd name="T4" fmla="*/ 296 w 1428"/>
              <a:gd name="T5" fmla="*/ 552 h 2129"/>
              <a:gd name="T6" fmla="*/ 554 w 1428"/>
              <a:gd name="T7" fmla="*/ 242 h 2129"/>
              <a:gd name="T8" fmla="*/ 880 w 1428"/>
              <a:gd name="T9" fmla="*/ 0 h 2129"/>
              <a:gd name="T10" fmla="*/ 1428 w 1428"/>
              <a:gd name="T11" fmla="*/ 965 h 2129"/>
              <a:gd name="T12" fmla="*/ 1319 w 1428"/>
              <a:gd name="T13" fmla="*/ 1046 h 2129"/>
              <a:gd name="T14" fmla="*/ 1227 w 1428"/>
              <a:gd name="T15" fmla="*/ 1157 h 2129"/>
              <a:gd name="T16" fmla="*/ 1130 w 1428"/>
              <a:gd name="T17" fmla="*/ 1429 h 2129"/>
              <a:gd name="T18" fmla="*/ 1171 w 1428"/>
              <a:gd name="T19" fmla="*/ 1699 h 2129"/>
              <a:gd name="T20" fmla="*/ 149 w 1428"/>
              <a:gd name="T21" fmla="*/ 2129 h 2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28" h="2129">
                <a:moveTo>
                  <a:pt x="149" y="2129"/>
                </a:moveTo>
                <a:cubicBezTo>
                  <a:pt x="37" y="1865"/>
                  <a:pt x="0" y="1590"/>
                  <a:pt x="25" y="1325"/>
                </a:cubicBezTo>
                <a:cubicBezTo>
                  <a:pt x="52" y="1048"/>
                  <a:pt x="147" y="782"/>
                  <a:pt x="296" y="552"/>
                </a:cubicBezTo>
                <a:cubicBezTo>
                  <a:pt x="370" y="438"/>
                  <a:pt x="457" y="334"/>
                  <a:pt x="554" y="242"/>
                </a:cubicBezTo>
                <a:cubicBezTo>
                  <a:pt x="651" y="149"/>
                  <a:pt x="761" y="68"/>
                  <a:pt x="880" y="0"/>
                </a:cubicBezTo>
                <a:lnTo>
                  <a:pt x="1428" y="965"/>
                </a:lnTo>
                <a:cubicBezTo>
                  <a:pt x="1389" y="987"/>
                  <a:pt x="1353" y="1015"/>
                  <a:pt x="1319" y="1046"/>
                </a:cubicBezTo>
                <a:cubicBezTo>
                  <a:pt x="1283" y="1080"/>
                  <a:pt x="1252" y="1117"/>
                  <a:pt x="1227" y="1157"/>
                </a:cubicBezTo>
                <a:cubicBezTo>
                  <a:pt x="1173" y="1239"/>
                  <a:pt x="1139" y="1333"/>
                  <a:pt x="1130" y="1429"/>
                </a:cubicBezTo>
                <a:cubicBezTo>
                  <a:pt x="1122" y="1519"/>
                  <a:pt x="1134" y="1611"/>
                  <a:pt x="1171" y="1699"/>
                </a:cubicBezTo>
                <a:lnTo>
                  <a:pt x="149" y="2129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extLst/>
        </p:spPr>
        <p:txBody>
          <a:bodyPr lIns="68243" tIns="34121" rIns="68243" bIns="34121"/>
          <a:lstStyle/>
          <a:p>
            <a:pPr defTabSz="91031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05">
              <a:latin typeface="+mn-lt"/>
              <a:ea typeface="+mn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05358" y="4138493"/>
            <a:ext cx="863036" cy="300510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algn="ctr" defTabSz="91031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5" b="1" dirty="0" smtClean="0">
                <a:solidFill>
                  <a:srgbClr val="F8F8F8"/>
                </a:solidFill>
                <a:latin typeface="+mn-ea"/>
                <a:ea typeface="+mn-ea"/>
              </a:rPr>
              <a:t>CHECK</a:t>
            </a:r>
            <a:endParaRPr lang="zh-CN" altLang="en-US" sz="1505" b="1" dirty="0">
              <a:solidFill>
                <a:srgbClr val="F8F8F8"/>
              </a:solidFill>
              <a:latin typeface="+mn-ea"/>
              <a:ea typeface="+mn-ea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76476" y="1012796"/>
            <a:ext cx="3022119" cy="372966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确认大目标的达成</a:t>
            </a:r>
            <a:r>
              <a:rPr lang="zh-CN" altLang="en-US" sz="1317" dirty="0" smtClean="0">
                <a:solidFill>
                  <a:schemeClr val="bg1"/>
                </a:solidFill>
                <a:latin typeface="+mn-ea"/>
                <a:ea typeface="+mn-ea"/>
              </a:rPr>
              <a:t>率</a:t>
            </a:r>
            <a:endParaRPr lang="zh-CN" altLang="en-US" sz="1317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6" name="组合 55"/>
          <p:cNvGrpSpPr/>
          <p:nvPr/>
        </p:nvGrpSpPr>
        <p:grpSpPr>
          <a:xfrm>
            <a:off x="4470055" y="810866"/>
            <a:ext cx="721283" cy="712608"/>
            <a:chOff x="6409426" y="1173624"/>
            <a:chExt cx="962086" cy="962084"/>
          </a:xfrm>
          <a:solidFill>
            <a:schemeClr val="accent3"/>
          </a:solidFill>
        </p:grpSpPr>
        <p:sp>
          <p:nvSpPr>
            <p:cNvPr id="57" name="椭圆 56"/>
            <p:cNvSpPr/>
            <p:nvPr/>
          </p:nvSpPr>
          <p:spPr bwMode="auto">
            <a:xfrm>
              <a:off x="6409426" y="1173624"/>
              <a:ext cx="962086" cy="962084"/>
            </a:xfrm>
            <a:prstGeom prst="ellipse">
              <a:avLst/>
            </a:pr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53352" y="131896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b="1" dirty="0">
                  <a:solidFill>
                    <a:srgbClr val="F8F8F8"/>
                  </a:solidFill>
                  <a:latin typeface="+mj-ea"/>
                  <a:ea typeface="+mj-ea"/>
                </a:rPr>
                <a:t>1</a:t>
              </a:r>
              <a:endParaRPr lang="zh-CN" altLang="en-US" sz="2634" b="1" dirty="0">
                <a:solidFill>
                  <a:srgbClr val="F8F8F8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" name="组合 58"/>
          <p:cNvGrpSpPr/>
          <p:nvPr/>
        </p:nvGrpSpPr>
        <p:grpSpPr>
          <a:xfrm>
            <a:off x="4470055" y="1715462"/>
            <a:ext cx="721283" cy="712608"/>
            <a:chOff x="6409426" y="2394908"/>
            <a:chExt cx="962086" cy="962084"/>
          </a:xfrm>
          <a:solidFill>
            <a:schemeClr val="accent1"/>
          </a:solidFill>
        </p:grpSpPr>
        <p:sp>
          <p:nvSpPr>
            <p:cNvPr id="60" name="椭圆 59"/>
            <p:cNvSpPr/>
            <p:nvPr/>
          </p:nvSpPr>
          <p:spPr bwMode="auto">
            <a:xfrm>
              <a:off x="6409426" y="2394908"/>
              <a:ext cx="962086" cy="962084"/>
            </a:xfrm>
            <a:prstGeom prst="ellipse">
              <a:avLst/>
            </a:pr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635866" y="2536283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2</a:t>
              </a:r>
              <a:endParaRPr lang="zh-CN" altLang="en-US" sz="2634" dirty="0"/>
            </a:p>
          </p:txBody>
        </p:sp>
      </p:grpSp>
      <p:grpSp>
        <p:nvGrpSpPr>
          <p:cNvPr id="8" name="组合 61"/>
          <p:cNvGrpSpPr/>
          <p:nvPr/>
        </p:nvGrpSpPr>
        <p:grpSpPr>
          <a:xfrm>
            <a:off x="4470052" y="2584438"/>
            <a:ext cx="721283" cy="712608"/>
            <a:chOff x="6409429" y="3568104"/>
            <a:chExt cx="962087" cy="962084"/>
          </a:xfrm>
          <a:solidFill>
            <a:schemeClr val="accent2"/>
          </a:solidFill>
        </p:grpSpPr>
        <p:sp>
          <p:nvSpPr>
            <p:cNvPr id="63" name="椭圆 62"/>
            <p:cNvSpPr/>
            <p:nvPr/>
          </p:nvSpPr>
          <p:spPr bwMode="auto">
            <a:xfrm>
              <a:off x="6409429" y="3568104"/>
              <a:ext cx="962087" cy="962084"/>
            </a:xfrm>
            <a:prstGeom prst="ellipse">
              <a:avLst/>
            </a:pr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>
                <a:latin typeface="+mn-lt"/>
                <a:ea typeface="+mn-ea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635870" y="3702117"/>
              <a:ext cx="524280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3</a:t>
              </a:r>
              <a:endParaRPr lang="zh-CN" altLang="en-US" sz="2634" dirty="0"/>
            </a:p>
          </p:txBody>
        </p:sp>
      </p:grpSp>
      <p:grpSp>
        <p:nvGrpSpPr>
          <p:cNvPr id="9" name="组合 64"/>
          <p:cNvGrpSpPr/>
          <p:nvPr/>
        </p:nvGrpSpPr>
        <p:grpSpPr>
          <a:xfrm>
            <a:off x="4470055" y="3548120"/>
            <a:ext cx="721283" cy="712608"/>
            <a:chOff x="6409426" y="4869160"/>
            <a:chExt cx="962086" cy="962084"/>
          </a:xfrm>
          <a:solidFill>
            <a:srgbClr val="7030A0"/>
          </a:solidFill>
        </p:grpSpPr>
        <p:sp>
          <p:nvSpPr>
            <p:cNvPr id="66" name="椭圆 65"/>
            <p:cNvSpPr/>
            <p:nvPr/>
          </p:nvSpPr>
          <p:spPr bwMode="auto">
            <a:xfrm>
              <a:off x="6409426" y="4869160"/>
              <a:ext cx="962086" cy="962084"/>
            </a:xfrm>
            <a:prstGeom prst="ellipse">
              <a:avLst/>
            </a:pr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extLst/>
          </p:spPr>
          <p:txBody>
            <a:bodyPr/>
            <a:lstStyle/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05" dirty="0">
                <a:latin typeface="+mn-lt"/>
                <a:ea typeface="+mn-ea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616830" y="5005505"/>
              <a:ext cx="524279" cy="67193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F8F8F8"/>
                  </a:solidFill>
                  <a:latin typeface="+mj-ea"/>
                  <a:ea typeface="+mj-ea"/>
                </a:defRPr>
              </a:lvl1pPr>
            </a:lstStyle>
            <a:p>
              <a:pPr defTabSz="91031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634" dirty="0"/>
                <a:t>4</a:t>
              </a:r>
              <a:endParaRPr lang="zh-CN" altLang="en-US" sz="2634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360392" y="1903172"/>
            <a:ext cx="3022119" cy="337187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确认子目标的达成率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387747" y="2772148"/>
            <a:ext cx="3022119" cy="337187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确认行动计划的达成率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22600" y="3698328"/>
            <a:ext cx="3022119" cy="337187"/>
          </a:xfrm>
          <a:prstGeom prst="rect">
            <a:avLst/>
          </a:prstGeom>
          <a:noFill/>
        </p:spPr>
        <p:txBody>
          <a:bodyPr lIns="68243" tIns="34121" rIns="68243" bIns="34121">
            <a:spAutoFit/>
          </a:bodyPr>
          <a:lstStyle/>
          <a:p>
            <a:pPr defTabSz="91031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317" dirty="0">
                <a:solidFill>
                  <a:schemeClr val="bg1"/>
                </a:solidFill>
                <a:latin typeface="+mn-ea"/>
                <a:ea typeface="+mn-ea"/>
              </a:rPr>
              <a:t>查明失败的原因</a:t>
            </a:r>
          </a:p>
        </p:txBody>
      </p:sp>
    </p:spTree>
    <p:extLst>
      <p:ext uri="{BB962C8B-B14F-4D97-AF65-F5344CB8AC3E}">
        <p14:creationId xmlns:p14="http://schemas.microsoft.com/office/powerpoint/2010/main" val="29218151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68" grpId="0"/>
      <p:bldP spid="69" grpId="0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39842" y="339502"/>
            <a:ext cx="1039206" cy="273844"/>
          </a:xfrm>
        </p:spPr>
        <p:txBody>
          <a:bodyPr/>
          <a:lstStyle/>
          <a:p>
            <a:r>
              <a:rPr lang="en-GB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ACT</a:t>
            </a:r>
            <a:endParaRPr lang="en-GB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85176" y="3125665"/>
            <a:ext cx="2043412" cy="487973"/>
            <a:chOff x="646901" y="4167553"/>
            <a:chExt cx="272455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646901" y="4167553"/>
              <a:ext cx="2724550" cy="65063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46901" y="416755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755930" y="4257249"/>
              <a:ext cx="380526" cy="443102"/>
            </a:xfrm>
            <a:custGeom>
              <a:avLst/>
              <a:gdLst>
                <a:gd name="T0" fmla="*/ 233 w 233"/>
                <a:gd name="T1" fmla="*/ 118 h 271"/>
                <a:gd name="T2" fmla="*/ 205 w 233"/>
                <a:gd name="T3" fmla="*/ 262 h 271"/>
                <a:gd name="T4" fmla="*/ 200 w 233"/>
                <a:gd name="T5" fmla="*/ 271 h 271"/>
                <a:gd name="T6" fmla="*/ 175 w 233"/>
                <a:gd name="T7" fmla="*/ 262 h 271"/>
                <a:gd name="T8" fmla="*/ 57 w 233"/>
                <a:gd name="T9" fmla="*/ 271 h 271"/>
                <a:gd name="T10" fmla="*/ 32 w 233"/>
                <a:gd name="T11" fmla="*/ 262 h 271"/>
                <a:gd name="T12" fmla="*/ 0 w 233"/>
                <a:gd name="T13" fmla="*/ 234 h 271"/>
                <a:gd name="T14" fmla="*/ 28 w 233"/>
                <a:gd name="T15" fmla="*/ 90 h 271"/>
                <a:gd name="T16" fmla="*/ 56 w 233"/>
                <a:gd name="T17" fmla="*/ 20 h 271"/>
                <a:gd name="T18" fmla="*/ 122 w 233"/>
                <a:gd name="T19" fmla="*/ 0 h 271"/>
                <a:gd name="T20" fmla="*/ 103 w 233"/>
                <a:gd name="T21" fmla="*/ 65 h 271"/>
                <a:gd name="T22" fmla="*/ 61 w 233"/>
                <a:gd name="T23" fmla="*/ 84 h 271"/>
                <a:gd name="T24" fmla="*/ 43 w 233"/>
                <a:gd name="T25" fmla="*/ 31 h 271"/>
                <a:gd name="T26" fmla="*/ 80 w 233"/>
                <a:gd name="T27" fmla="*/ 137 h 271"/>
                <a:gd name="T28" fmla="*/ 55 w 233"/>
                <a:gd name="T29" fmla="*/ 181 h 271"/>
                <a:gd name="T30" fmla="*/ 80 w 233"/>
                <a:gd name="T31" fmla="*/ 137 h 271"/>
                <a:gd name="T32" fmla="*/ 180 w 233"/>
                <a:gd name="T33" fmla="*/ 126 h 271"/>
                <a:gd name="T34" fmla="*/ 214 w 233"/>
                <a:gd name="T35" fmla="*/ 119 h 271"/>
                <a:gd name="T36" fmla="*/ 196 w 233"/>
                <a:gd name="T37" fmla="*/ 205 h 271"/>
                <a:gd name="T38" fmla="*/ 196 w 233"/>
                <a:gd name="T39" fmla="*/ 225 h 271"/>
                <a:gd name="T40" fmla="*/ 196 w 233"/>
                <a:gd name="T41" fmla="*/ 205 h 271"/>
                <a:gd name="T42" fmla="*/ 187 w 233"/>
                <a:gd name="T43" fmla="*/ 185 h 271"/>
                <a:gd name="T44" fmla="*/ 206 w 233"/>
                <a:gd name="T45" fmla="*/ 185 h 271"/>
                <a:gd name="T46" fmla="*/ 180 w 233"/>
                <a:gd name="T47" fmla="*/ 151 h 271"/>
                <a:gd name="T48" fmla="*/ 214 w 233"/>
                <a:gd name="T49" fmla="*/ 158 h 271"/>
                <a:gd name="T50" fmla="*/ 180 w 233"/>
                <a:gd name="T51" fmla="*/ 151 h 271"/>
                <a:gd name="T52" fmla="*/ 180 w 233"/>
                <a:gd name="T53" fmla="*/ 147 h 271"/>
                <a:gd name="T54" fmla="*/ 214 w 233"/>
                <a:gd name="T55" fmla="*/ 141 h 271"/>
                <a:gd name="T56" fmla="*/ 180 w 233"/>
                <a:gd name="T57" fmla="*/ 130 h 271"/>
                <a:gd name="T58" fmla="*/ 214 w 233"/>
                <a:gd name="T59" fmla="*/ 136 h 271"/>
                <a:gd name="T60" fmla="*/ 180 w 233"/>
                <a:gd name="T61" fmla="*/ 130 h 271"/>
                <a:gd name="T62" fmla="*/ 34 w 233"/>
                <a:gd name="T63" fmla="*/ 159 h 271"/>
                <a:gd name="T64" fmla="*/ 71 w 233"/>
                <a:gd name="T65" fmla="*/ 226 h 271"/>
                <a:gd name="T66" fmla="*/ 170 w 233"/>
                <a:gd name="T67" fmla="*/ 189 h 271"/>
                <a:gd name="T68" fmla="*/ 133 w 233"/>
                <a:gd name="T69" fmla="*/ 12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3" h="271">
                  <a:moveTo>
                    <a:pt x="205" y="90"/>
                  </a:moveTo>
                  <a:cubicBezTo>
                    <a:pt x="221" y="90"/>
                    <a:pt x="233" y="103"/>
                    <a:pt x="233" y="118"/>
                  </a:cubicBezTo>
                  <a:cubicBezTo>
                    <a:pt x="233" y="234"/>
                    <a:pt x="233" y="234"/>
                    <a:pt x="233" y="234"/>
                  </a:cubicBezTo>
                  <a:cubicBezTo>
                    <a:pt x="233" y="250"/>
                    <a:pt x="221" y="262"/>
                    <a:pt x="205" y="262"/>
                  </a:cubicBezTo>
                  <a:cubicBezTo>
                    <a:pt x="200" y="262"/>
                    <a:pt x="200" y="262"/>
                    <a:pt x="200" y="262"/>
                  </a:cubicBezTo>
                  <a:cubicBezTo>
                    <a:pt x="200" y="271"/>
                    <a:pt x="200" y="271"/>
                    <a:pt x="200" y="271"/>
                  </a:cubicBezTo>
                  <a:cubicBezTo>
                    <a:pt x="175" y="271"/>
                    <a:pt x="175" y="271"/>
                    <a:pt x="175" y="271"/>
                  </a:cubicBezTo>
                  <a:cubicBezTo>
                    <a:pt x="175" y="262"/>
                    <a:pt x="175" y="262"/>
                    <a:pt x="175" y="262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57" y="271"/>
                    <a:pt x="57" y="271"/>
                    <a:pt x="57" y="271"/>
                  </a:cubicBezTo>
                  <a:cubicBezTo>
                    <a:pt x="32" y="271"/>
                    <a:pt x="32" y="271"/>
                    <a:pt x="32" y="271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13" y="262"/>
                    <a:pt x="0" y="250"/>
                    <a:pt x="0" y="234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3"/>
                    <a:pt x="13" y="90"/>
                    <a:pt x="28" y="90"/>
                  </a:cubicBezTo>
                  <a:cubicBezTo>
                    <a:pt x="91" y="90"/>
                    <a:pt x="155" y="90"/>
                    <a:pt x="205" y="90"/>
                  </a:cubicBezTo>
                  <a:close/>
                  <a:moveTo>
                    <a:pt x="56" y="20"/>
                  </a:moveTo>
                  <a:cubicBezTo>
                    <a:pt x="87" y="57"/>
                    <a:pt x="87" y="57"/>
                    <a:pt x="87" y="5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10" y="69"/>
                    <a:pt x="114" y="76"/>
                    <a:pt x="116" y="84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77"/>
                    <a:pt x="66" y="70"/>
                    <a:pt x="72" y="66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56" y="20"/>
                    <a:pt x="56" y="20"/>
                    <a:pt x="56" y="20"/>
                  </a:cubicBezTo>
                  <a:close/>
                  <a:moveTo>
                    <a:pt x="80" y="137"/>
                  </a:moveTo>
                  <a:cubicBezTo>
                    <a:pt x="71" y="132"/>
                    <a:pt x="58" y="137"/>
                    <a:pt x="51" y="149"/>
                  </a:cubicBezTo>
                  <a:cubicBezTo>
                    <a:pt x="44" y="161"/>
                    <a:pt x="46" y="175"/>
                    <a:pt x="55" y="181"/>
                  </a:cubicBezTo>
                  <a:cubicBezTo>
                    <a:pt x="64" y="186"/>
                    <a:pt x="69" y="175"/>
                    <a:pt x="76" y="163"/>
                  </a:cubicBezTo>
                  <a:cubicBezTo>
                    <a:pt x="83" y="151"/>
                    <a:pt x="89" y="142"/>
                    <a:pt x="80" y="137"/>
                  </a:cubicBezTo>
                  <a:close/>
                  <a:moveTo>
                    <a:pt x="180" y="119"/>
                  </a:moveTo>
                  <a:cubicBezTo>
                    <a:pt x="180" y="126"/>
                    <a:pt x="180" y="126"/>
                    <a:pt x="180" y="126"/>
                  </a:cubicBezTo>
                  <a:cubicBezTo>
                    <a:pt x="214" y="126"/>
                    <a:pt x="214" y="126"/>
                    <a:pt x="214" y="12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180" y="119"/>
                    <a:pt x="180" y="119"/>
                    <a:pt x="180" y="119"/>
                  </a:cubicBezTo>
                  <a:close/>
                  <a:moveTo>
                    <a:pt x="196" y="205"/>
                  </a:moveTo>
                  <a:cubicBezTo>
                    <a:pt x="191" y="205"/>
                    <a:pt x="187" y="210"/>
                    <a:pt x="187" y="215"/>
                  </a:cubicBezTo>
                  <a:cubicBezTo>
                    <a:pt x="187" y="220"/>
                    <a:pt x="191" y="225"/>
                    <a:pt x="196" y="225"/>
                  </a:cubicBezTo>
                  <a:cubicBezTo>
                    <a:pt x="202" y="225"/>
                    <a:pt x="206" y="220"/>
                    <a:pt x="206" y="215"/>
                  </a:cubicBezTo>
                  <a:cubicBezTo>
                    <a:pt x="206" y="210"/>
                    <a:pt x="202" y="205"/>
                    <a:pt x="196" y="205"/>
                  </a:cubicBezTo>
                  <a:close/>
                  <a:moveTo>
                    <a:pt x="196" y="176"/>
                  </a:moveTo>
                  <a:cubicBezTo>
                    <a:pt x="191" y="176"/>
                    <a:pt x="187" y="180"/>
                    <a:pt x="187" y="185"/>
                  </a:cubicBezTo>
                  <a:cubicBezTo>
                    <a:pt x="187" y="191"/>
                    <a:pt x="191" y="195"/>
                    <a:pt x="196" y="195"/>
                  </a:cubicBezTo>
                  <a:cubicBezTo>
                    <a:pt x="202" y="195"/>
                    <a:pt x="206" y="191"/>
                    <a:pt x="206" y="185"/>
                  </a:cubicBezTo>
                  <a:cubicBezTo>
                    <a:pt x="206" y="180"/>
                    <a:pt x="202" y="176"/>
                    <a:pt x="196" y="176"/>
                  </a:cubicBezTo>
                  <a:close/>
                  <a:moveTo>
                    <a:pt x="180" y="151"/>
                  </a:moveTo>
                  <a:cubicBezTo>
                    <a:pt x="180" y="158"/>
                    <a:pt x="180" y="158"/>
                    <a:pt x="180" y="158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4" y="151"/>
                    <a:pt x="214" y="151"/>
                    <a:pt x="214" y="151"/>
                  </a:cubicBezTo>
                  <a:cubicBezTo>
                    <a:pt x="180" y="151"/>
                    <a:pt x="180" y="151"/>
                    <a:pt x="180" y="151"/>
                  </a:cubicBezTo>
                  <a:close/>
                  <a:moveTo>
                    <a:pt x="180" y="141"/>
                  </a:moveTo>
                  <a:cubicBezTo>
                    <a:pt x="180" y="147"/>
                    <a:pt x="180" y="147"/>
                    <a:pt x="180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180" y="141"/>
                    <a:pt x="180" y="141"/>
                    <a:pt x="180" y="141"/>
                  </a:cubicBezTo>
                  <a:close/>
                  <a:moveTo>
                    <a:pt x="180" y="130"/>
                  </a:moveTo>
                  <a:cubicBezTo>
                    <a:pt x="180" y="136"/>
                    <a:pt x="180" y="136"/>
                    <a:pt x="180" y="136"/>
                  </a:cubicBezTo>
                  <a:cubicBezTo>
                    <a:pt x="214" y="136"/>
                    <a:pt x="214" y="136"/>
                    <a:pt x="214" y="136"/>
                  </a:cubicBezTo>
                  <a:cubicBezTo>
                    <a:pt x="214" y="130"/>
                    <a:pt x="214" y="130"/>
                    <a:pt x="214" y="130"/>
                  </a:cubicBezTo>
                  <a:cubicBezTo>
                    <a:pt x="180" y="130"/>
                    <a:pt x="180" y="130"/>
                    <a:pt x="180" y="130"/>
                  </a:cubicBezTo>
                  <a:close/>
                  <a:moveTo>
                    <a:pt x="71" y="122"/>
                  </a:moveTo>
                  <a:cubicBezTo>
                    <a:pt x="51" y="122"/>
                    <a:pt x="34" y="139"/>
                    <a:pt x="34" y="159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210"/>
                    <a:pt x="51" y="226"/>
                    <a:pt x="71" y="226"/>
                  </a:cubicBezTo>
                  <a:cubicBezTo>
                    <a:pt x="133" y="226"/>
                    <a:pt x="133" y="226"/>
                    <a:pt x="133" y="226"/>
                  </a:cubicBezTo>
                  <a:cubicBezTo>
                    <a:pt x="153" y="226"/>
                    <a:pt x="170" y="210"/>
                    <a:pt x="170" y="189"/>
                  </a:cubicBezTo>
                  <a:cubicBezTo>
                    <a:pt x="170" y="159"/>
                    <a:pt x="170" y="159"/>
                    <a:pt x="170" y="159"/>
                  </a:cubicBezTo>
                  <a:cubicBezTo>
                    <a:pt x="170" y="139"/>
                    <a:pt x="153" y="122"/>
                    <a:pt x="133" y="122"/>
                  </a:cubicBezTo>
                  <a:lnTo>
                    <a:pt x="71" y="1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55330" y="2233441"/>
            <a:ext cx="703104" cy="848914"/>
            <a:chOff x="1751482" y="2957524"/>
            <a:chExt cx="1247775" cy="15065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5"/>
            <p:cNvSpPr>
              <a:spLocks noEditPoints="1"/>
            </p:cNvSpPr>
            <p:nvPr/>
          </p:nvSpPr>
          <p:spPr bwMode="auto">
            <a:xfrm>
              <a:off x="2459507" y="2957524"/>
              <a:ext cx="339725" cy="336550"/>
            </a:xfrm>
            <a:custGeom>
              <a:avLst/>
              <a:gdLst>
                <a:gd name="T0" fmla="*/ 90 w 90"/>
                <a:gd name="T1" fmla="*/ 45 h 89"/>
                <a:gd name="T2" fmla="*/ 45 w 90"/>
                <a:gd name="T3" fmla="*/ 89 h 89"/>
                <a:gd name="T4" fmla="*/ 0 w 90"/>
                <a:gd name="T5" fmla="*/ 45 h 89"/>
                <a:gd name="T6" fmla="*/ 45 w 90"/>
                <a:gd name="T7" fmla="*/ 0 h 89"/>
                <a:gd name="T8" fmla="*/ 90 w 90"/>
                <a:gd name="T9" fmla="*/ 45 h 89"/>
                <a:gd name="T10" fmla="*/ 90 w 90"/>
                <a:gd name="T11" fmla="*/ 45 h 89"/>
                <a:gd name="T12" fmla="*/ 90 w 90"/>
                <a:gd name="T13" fmla="*/ 4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9">
                  <a:moveTo>
                    <a:pt x="90" y="45"/>
                  </a:moveTo>
                  <a:cubicBezTo>
                    <a:pt x="90" y="69"/>
                    <a:pt x="70" y="89"/>
                    <a:pt x="45" y="89"/>
                  </a:cubicBezTo>
                  <a:cubicBezTo>
                    <a:pt x="20" y="89"/>
                    <a:pt x="0" y="69"/>
                    <a:pt x="0" y="45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lose/>
                  <a:moveTo>
                    <a:pt x="90" y="45"/>
                  </a:moveTo>
                  <a:cubicBezTo>
                    <a:pt x="90" y="45"/>
                    <a:pt x="90" y="45"/>
                    <a:pt x="90" y="45"/>
                  </a:cubicBezTo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6"/>
            <p:cNvSpPr>
              <a:spLocks noEditPoints="1"/>
            </p:cNvSpPr>
            <p:nvPr/>
          </p:nvSpPr>
          <p:spPr bwMode="auto">
            <a:xfrm>
              <a:off x="1751482" y="3271849"/>
              <a:ext cx="1247775" cy="1192213"/>
            </a:xfrm>
            <a:custGeom>
              <a:avLst/>
              <a:gdLst>
                <a:gd name="T0" fmla="*/ 299 w 330"/>
                <a:gd name="T1" fmla="*/ 45 h 316"/>
                <a:gd name="T2" fmla="*/ 237 w 330"/>
                <a:gd name="T3" fmla="*/ 32 h 316"/>
                <a:gd name="T4" fmla="*/ 218 w 330"/>
                <a:gd name="T5" fmla="*/ 8 h 316"/>
                <a:gd name="T6" fmla="*/ 209 w 330"/>
                <a:gd name="T7" fmla="*/ 3 h 316"/>
                <a:gd name="T8" fmla="*/ 198 w 330"/>
                <a:gd name="T9" fmla="*/ 1 h 316"/>
                <a:gd name="T10" fmla="*/ 124 w 330"/>
                <a:gd name="T11" fmla="*/ 18 h 316"/>
                <a:gd name="T12" fmla="*/ 76 w 330"/>
                <a:gd name="T13" fmla="*/ 75 h 316"/>
                <a:gd name="T14" fmla="*/ 67 w 330"/>
                <a:gd name="T15" fmla="*/ 81 h 316"/>
                <a:gd name="T16" fmla="*/ 0 w 330"/>
                <a:gd name="T17" fmla="*/ 107 h 316"/>
                <a:gd name="T18" fmla="*/ 110 w 330"/>
                <a:gd name="T19" fmla="*/ 127 h 316"/>
                <a:gd name="T20" fmla="*/ 96 w 330"/>
                <a:gd name="T21" fmla="*/ 103 h 316"/>
                <a:gd name="T22" fmla="*/ 110 w 330"/>
                <a:gd name="T23" fmla="*/ 83 h 316"/>
                <a:gd name="T24" fmla="*/ 152 w 330"/>
                <a:gd name="T25" fmla="*/ 43 h 316"/>
                <a:gd name="T26" fmla="*/ 127 w 330"/>
                <a:gd name="T27" fmla="*/ 132 h 316"/>
                <a:gd name="T28" fmla="*/ 57 w 330"/>
                <a:gd name="T29" fmla="*/ 180 h 316"/>
                <a:gd name="T30" fmla="*/ 58 w 330"/>
                <a:gd name="T31" fmla="*/ 221 h 316"/>
                <a:gd name="T32" fmla="*/ 126 w 330"/>
                <a:gd name="T33" fmla="*/ 217 h 316"/>
                <a:gd name="T34" fmla="*/ 159 w 330"/>
                <a:gd name="T35" fmla="*/ 165 h 316"/>
                <a:gd name="T36" fmla="*/ 191 w 330"/>
                <a:gd name="T37" fmla="*/ 205 h 316"/>
                <a:gd name="T38" fmla="*/ 182 w 330"/>
                <a:gd name="T39" fmla="*/ 316 h 316"/>
                <a:gd name="T40" fmla="*/ 208 w 330"/>
                <a:gd name="T41" fmla="*/ 301 h 316"/>
                <a:gd name="T42" fmla="*/ 230 w 330"/>
                <a:gd name="T43" fmla="*/ 189 h 316"/>
                <a:gd name="T44" fmla="*/ 206 w 330"/>
                <a:gd name="T45" fmla="*/ 144 h 316"/>
                <a:gd name="T46" fmla="*/ 251 w 330"/>
                <a:gd name="T47" fmla="*/ 84 h 316"/>
                <a:gd name="T48" fmla="*/ 322 w 330"/>
                <a:gd name="T49" fmla="*/ 72 h 316"/>
                <a:gd name="T50" fmla="*/ 93 w 330"/>
                <a:gd name="T51" fmla="*/ 100 h 316"/>
                <a:gd name="T52" fmla="*/ 70 w 330"/>
                <a:gd name="T53" fmla="*/ 84 h 316"/>
                <a:gd name="T54" fmla="*/ 76 w 330"/>
                <a:gd name="T55" fmla="*/ 80 h 316"/>
                <a:gd name="T56" fmla="*/ 89 w 330"/>
                <a:gd name="T57" fmla="*/ 96 h 316"/>
                <a:gd name="T58" fmla="*/ 91 w 330"/>
                <a:gd name="T59" fmla="*/ 96 h 316"/>
                <a:gd name="T60" fmla="*/ 93 w 330"/>
                <a:gd name="T61" fmla="*/ 100 h 316"/>
                <a:gd name="T62" fmla="*/ 93 w 330"/>
                <a:gd name="T63" fmla="*/ 10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0" h="316">
                  <a:moveTo>
                    <a:pt x="324" y="47"/>
                  </a:moveTo>
                  <a:cubicBezTo>
                    <a:pt x="317" y="40"/>
                    <a:pt x="306" y="39"/>
                    <a:pt x="299" y="45"/>
                  </a:cubicBezTo>
                  <a:cubicBezTo>
                    <a:pt x="291" y="52"/>
                    <a:pt x="275" y="54"/>
                    <a:pt x="261" y="50"/>
                  </a:cubicBezTo>
                  <a:cubicBezTo>
                    <a:pt x="249" y="47"/>
                    <a:pt x="240" y="40"/>
                    <a:pt x="237" y="32"/>
                  </a:cubicBezTo>
                  <a:cubicBezTo>
                    <a:pt x="237" y="32"/>
                    <a:pt x="237" y="31"/>
                    <a:pt x="237" y="30"/>
                  </a:cubicBezTo>
                  <a:cubicBezTo>
                    <a:pt x="234" y="21"/>
                    <a:pt x="226" y="13"/>
                    <a:pt x="218" y="8"/>
                  </a:cubicBezTo>
                  <a:cubicBezTo>
                    <a:pt x="217" y="6"/>
                    <a:pt x="214" y="5"/>
                    <a:pt x="212" y="4"/>
                  </a:cubicBezTo>
                  <a:cubicBezTo>
                    <a:pt x="211" y="4"/>
                    <a:pt x="210" y="3"/>
                    <a:pt x="209" y="3"/>
                  </a:cubicBezTo>
                  <a:cubicBezTo>
                    <a:pt x="204" y="1"/>
                    <a:pt x="199" y="1"/>
                    <a:pt x="199" y="1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6" y="1"/>
                    <a:pt x="194" y="1"/>
                    <a:pt x="191" y="1"/>
                  </a:cubicBezTo>
                  <a:cubicBezTo>
                    <a:pt x="170" y="0"/>
                    <a:pt x="145" y="6"/>
                    <a:pt x="124" y="18"/>
                  </a:cubicBezTo>
                  <a:cubicBezTo>
                    <a:pt x="100" y="32"/>
                    <a:pt x="83" y="52"/>
                    <a:pt x="77" y="74"/>
                  </a:cubicBezTo>
                  <a:cubicBezTo>
                    <a:pt x="77" y="75"/>
                    <a:pt x="77" y="75"/>
                    <a:pt x="76" y="75"/>
                  </a:cubicBezTo>
                  <a:cubicBezTo>
                    <a:pt x="75" y="75"/>
                    <a:pt x="73" y="75"/>
                    <a:pt x="71" y="77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61" y="172"/>
                    <a:pt x="61" y="172"/>
                    <a:pt x="61" y="172"/>
                  </a:cubicBezTo>
                  <a:cubicBezTo>
                    <a:pt x="110" y="127"/>
                    <a:pt x="110" y="127"/>
                    <a:pt x="110" y="127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98" y="101"/>
                    <a:pt x="98" y="98"/>
                    <a:pt x="97" y="96"/>
                  </a:cubicBezTo>
                  <a:cubicBezTo>
                    <a:pt x="103" y="95"/>
                    <a:pt x="109" y="90"/>
                    <a:pt x="110" y="83"/>
                  </a:cubicBezTo>
                  <a:cubicBezTo>
                    <a:pt x="114" y="70"/>
                    <a:pt x="125" y="58"/>
                    <a:pt x="141" y="48"/>
                  </a:cubicBezTo>
                  <a:cubicBezTo>
                    <a:pt x="145" y="46"/>
                    <a:pt x="148" y="45"/>
                    <a:pt x="152" y="43"/>
                  </a:cubicBezTo>
                  <a:cubicBezTo>
                    <a:pt x="128" y="118"/>
                    <a:pt x="128" y="118"/>
                    <a:pt x="128" y="118"/>
                  </a:cubicBezTo>
                  <a:cubicBezTo>
                    <a:pt x="127" y="123"/>
                    <a:pt x="126" y="128"/>
                    <a:pt x="127" y="132"/>
                  </a:cubicBezTo>
                  <a:cubicBezTo>
                    <a:pt x="110" y="177"/>
                    <a:pt x="110" y="177"/>
                    <a:pt x="110" y="177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46" y="180"/>
                    <a:pt x="37" y="190"/>
                    <a:pt x="38" y="201"/>
                  </a:cubicBezTo>
                  <a:cubicBezTo>
                    <a:pt x="38" y="212"/>
                    <a:pt x="47" y="221"/>
                    <a:pt x="58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126" y="217"/>
                    <a:pt x="126" y="217"/>
                    <a:pt x="126" y="217"/>
                  </a:cubicBezTo>
                  <a:cubicBezTo>
                    <a:pt x="134" y="217"/>
                    <a:pt x="141" y="212"/>
                    <a:pt x="144" y="204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60" y="165"/>
                    <a:pt x="162" y="166"/>
                    <a:pt x="164" y="166"/>
                  </a:cubicBezTo>
                  <a:cubicBezTo>
                    <a:pt x="191" y="205"/>
                    <a:pt x="191" y="205"/>
                    <a:pt x="191" y="205"/>
                  </a:cubicBezTo>
                  <a:cubicBezTo>
                    <a:pt x="168" y="290"/>
                    <a:pt x="168" y="290"/>
                    <a:pt x="168" y="290"/>
                  </a:cubicBezTo>
                  <a:cubicBezTo>
                    <a:pt x="165" y="301"/>
                    <a:pt x="171" y="313"/>
                    <a:pt x="182" y="316"/>
                  </a:cubicBezTo>
                  <a:cubicBezTo>
                    <a:pt x="184" y="316"/>
                    <a:pt x="186" y="316"/>
                    <a:pt x="188" y="316"/>
                  </a:cubicBezTo>
                  <a:cubicBezTo>
                    <a:pt x="197" y="316"/>
                    <a:pt x="205" y="310"/>
                    <a:pt x="208" y="301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35" y="200"/>
                    <a:pt x="234" y="194"/>
                    <a:pt x="230" y="189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5" y="148"/>
                    <a:pt x="206" y="146"/>
                    <a:pt x="206" y="144"/>
                  </a:cubicBezTo>
                  <a:cubicBezTo>
                    <a:pt x="229" y="74"/>
                    <a:pt x="229" y="74"/>
                    <a:pt x="229" y="74"/>
                  </a:cubicBezTo>
                  <a:cubicBezTo>
                    <a:pt x="235" y="78"/>
                    <a:pt x="243" y="81"/>
                    <a:pt x="251" y="84"/>
                  </a:cubicBezTo>
                  <a:cubicBezTo>
                    <a:pt x="259" y="86"/>
                    <a:pt x="267" y="87"/>
                    <a:pt x="275" y="87"/>
                  </a:cubicBezTo>
                  <a:cubicBezTo>
                    <a:pt x="293" y="87"/>
                    <a:pt x="310" y="82"/>
                    <a:pt x="322" y="72"/>
                  </a:cubicBezTo>
                  <a:cubicBezTo>
                    <a:pt x="329" y="65"/>
                    <a:pt x="330" y="54"/>
                    <a:pt x="324" y="47"/>
                  </a:cubicBezTo>
                  <a:close/>
                  <a:moveTo>
                    <a:pt x="93" y="100"/>
                  </a:moveTo>
                  <a:cubicBezTo>
                    <a:pt x="88" y="104"/>
                    <a:pt x="88" y="104"/>
                    <a:pt x="88" y="104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5" y="80"/>
                    <a:pt x="75" y="80"/>
                    <a:pt x="76" y="80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77" y="88"/>
                    <a:pt x="82" y="94"/>
                    <a:pt x="89" y="96"/>
                  </a:cubicBezTo>
                  <a:cubicBezTo>
                    <a:pt x="89" y="96"/>
                    <a:pt x="90" y="96"/>
                    <a:pt x="91" y="96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3" y="98"/>
                    <a:pt x="93" y="98"/>
                    <a:pt x="93" y="98"/>
                  </a:cubicBezTo>
                  <a:cubicBezTo>
                    <a:pt x="93" y="99"/>
                    <a:pt x="93" y="99"/>
                    <a:pt x="93" y="100"/>
                  </a:cubicBezTo>
                  <a:close/>
                  <a:moveTo>
                    <a:pt x="93" y="100"/>
                  </a:moveTo>
                  <a:cubicBezTo>
                    <a:pt x="93" y="100"/>
                    <a:pt x="93" y="100"/>
                    <a:pt x="93" y="100"/>
                  </a:cubicBezTo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Arc 37"/>
          <p:cNvSpPr/>
          <p:nvPr/>
        </p:nvSpPr>
        <p:spPr>
          <a:xfrm rot="13265014">
            <a:off x="5923199" y="1299617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rc 38"/>
          <p:cNvSpPr/>
          <p:nvPr/>
        </p:nvSpPr>
        <p:spPr>
          <a:xfrm rot="13265014">
            <a:off x="3879787" y="1783346"/>
            <a:ext cx="912800" cy="912800"/>
          </a:xfrm>
          <a:prstGeom prst="arc">
            <a:avLst>
              <a:gd name="adj1" fmla="val 16200000"/>
              <a:gd name="adj2" fmla="val 7096491"/>
            </a:avLst>
          </a:prstGeom>
          <a:ln w="22225">
            <a:solidFill>
              <a:schemeClr val="tx2">
                <a:lumMod val="60000"/>
                <a:lumOff val="40000"/>
              </a:schemeClr>
            </a:solidFill>
            <a:prstDash val="sysDot"/>
            <a:headEnd type="stealth"/>
            <a:tailEnd type="stealt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528588" y="2637692"/>
            <a:ext cx="2043413" cy="487973"/>
            <a:chOff x="3371451" y="3516923"/>
            <a:chExt cx="272455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8" name="Rectangle 7"/>
            <p:cNvSpPr/>
            <p:nvPr/>
          </p:nvSpPr>
          <p:spPr>
            <a:xfrm>
              <a:off x="3371451" y="3516923"/>
              <a:ext cx="2724550" cy="650630"/>
            </a:xfrm>
            <a:prstGeom prst="rect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71451" y="351692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498042" y="3644729"/>
              <a:ext cx="345401" cy="395018"/>
            </a:xfrm>
            <a:custGeom>
              <a:avLst/>
              <a:gdLst>
                <a:gd name="T0" fmla="*/ 50 w 84"/>
                <a:gd name="T1" fmla="*/ 92 h 96"/>
                <a:gd name="T2" fmla="*/ 57 w 84"/>
                <a:gd name="T3" fmla="*/ 81 h 96"/>
                <a:gd name="T4" fmla="*/ 56 w 84"/>
                <a:gd name="T5" fmla="*/ 75 h 96"/>
                <a:gd name="T6" fmla="*/ 43 w 84"/>
                <a:gd name="T7" fmla="*/ 63 h 96"/>
                <a:gd name="T8" fmla="*/ 38 w 84"/>
                <a:gd name="T9" fmla="*/ 62 h 96"/>
                <a:gd name="T10" fmla="*/ 30 w 84"/>
                <a:gd name="T11" fmla="*/ 67 h 96"/>
                <a:gd name="T12" fmla="*/ 17 w 84"/>
                <a:gd name="T13" fmla="*/ 35 h 96"/>
                <a:gd name="T14" fmla="*/ 26 w 84"/>
                <a:gd name="T15" fmla="*/ 31 h 96"/>
                <a:gd name="T16" fmla="*/ 27 w 84"/>
                <a:gd name="T17" fmla="*/ 25 h 96"/>
                <a:gd name="T18" fmla="*/ 22 w 84"/>
                <a:gd name="T19" fmla="*/ 8 h 96"/>
                <a:gd name="T20" fmla="*/ 18 w 84"/>
                <a:gd name="T21" fmla="*/ 4 h 96"/>
                <a:gd name="T22" fmla="*/ 4 w 84"/>
                <a:gd name="T23" fmla="*/ 6 h 96"/>
                <a:gd name="T24" fmla="*/ 0 w 84"/>
                <a:gd name="T25" fmla="*/ 10 h 96"/>
                <a:gd name="T26" fmla="*/ 43 w 84"/>
                <a:gd name="T27" fmla="*/ 94 h 96"/>
                <a:gd name="T28" fmla="*/ 50 w 84"/>
                <a:gd name="T29" fmla="*/ 92 h 96"/>
                <a:gd name="T30" fmla="*/ 45 w 84"/>
                <a:gd name="T31" fmla="*/ 53 h 96"/>
                <a:gd name="T32" fmla="*/ 32 w 84"/>
                <a:gd name="T33" fmla="*/ 53 h 96"/>
                <a:gd name="T34" fmla="*/ 32 w 84"/>
                <a:gd name="T35" fmla="*/ 50 h 96"/>
                <a:gd name="T36" fmla="*/ 40 w 84"/>
                <a:gd name="T37" fmla="*/ 38 h 96"/>
                <a:gd name="T38" fmla="*/ 42 w 84"/>
                <a:gd name="T39" fmla="*/ 32 h 96"/>
                <a:gd name="T40" fmla="*/ 41 w 84"/>
                <a:gd name="T41" fmla="*/ 30 h 96"/>
                <a:gd name="T42" fmla="*/ 40 w 84"/>
                <a:gd name="T43" fmla="*/ 31 h 96"/>
                <a:gd name="T44" fmla="*/ 39 w 84"/>
                <a:gd name="T45" fmla="*/ 36 h 96"/>
                <a:gd name="T46" fmla="*/ 34 w 84"/>
                <a:gd name="T47" fmla="*/ 36 h 96"/>
                <a:gd name="T48" fmla="*/ 34 w 84"/>
                <a:gd name="T49" fmla="*/ 31 h 96"/>
                <a:gd name="T50" fmla="*/ 42 w 84"/>
                <a:gd name="T51" fmla="*/ 26 h 96"/>
                <a:gd name="T52" fmla="*/ 47 w 84"/>
                <a:gd name="T53" fmla="*/ 28 h 96"/>
                <a:gd name="T54" fmla="*/ 47 w 84"/>
                <a:gd name="T55" fmla="*/ 34 h 96"/>
                <a:gd name="T56" fmla="*/ 47 w 84"/>
                <a:gd name="T57" fmla="*/ 37 h 96"/>
                <a:gd name="T58" fmla="*/ 38 w 84"/>
                <a:gd name="T59" fmla="*/ 50 h 96"/>
                <a:gd name="T60" fmla="*/ 46 w 84"/>
                <a:gd name="T61" fmla="*/ 50 h 96"/>
                <a:gd name="T62" fmla="*/ 45 w 84"/>
                <a:gd name="T63" fmla="*/ 53 h 96"/>
                <a:gd name="T64" fmla="*/ 63 w 84"/>
                <a:gd name="T65" fmla="*/ 50 h 96"/>
                <a:gd name="T66" fmla="*/ 60 w 84"/>
                <a:gd name="T67" fmla="*/ 50 h 96"/>
                <a:gd name="T68" fmla="*/ 60 w 84"/>
                <a:gd name="T69" fmla="*/ 53 h 96"/>
                <a:gd name="T70" fmla="*/ 54 w 84"/>
                <a:gd name="T71" fmla="*/ 53 h 96"/>
                <a:gd name="T72" fmla="*/ 54 w 84"/>
                <a:gd name="T73" fmla="*/ 50 h 96"/>
                <a:gd name="T74" fmla="*/ 46 w 84"/>
                <a:gd name="T75" fmla="*/ 50 h 96"/>
                <a:gd name="T76" fmla="*/ 47 w 84"/>
                <a:gd name="T77" fmla="*/ 46 h 96"/>
                <a:gd name="T78" fmla="*/ 55 w 84"/>
                <a:gd name="T79" fmla="*/ 26 h 96"/>
                <a:gd name="T80" fmla="*/ 63 w 84"/>
                <a:gd name="T81" fmla="*/ 26 h 96"/>
                <a:gd name="T82" fmla="*/ 61 w 84"/>
                <a:gd name="T83" fmla="*/ 46 h 96"/>
                <a:gd name="T84" fmla="*/ 63 w 84"/>
                <a:gd name="T85" fmla="*/ 46 h 96"/>
                <a:gd name="T86" fmla="*/ 63 w 84"/>
                <a:gd name="T87" fmla="*/ 50 h 96"/>
                <a:gd name="T88" fmla="*/ 55 w 84"/>
                <a:gd name="T89" fmla="*/ 46 h 96"/>
                <a:gd name="T90" fmla="*/ 52 w 84"/>
                <a:gd name="T91" fmla="*/ 46 h 96"/>
                <a:gd name="T92" fmla="*/ 56 w 84"/>
                <a:gd name="T93" fmla="*/ 35 h 96"/>
                <a:gd name="T94" fmla="*/ 55 w 84"/>
                <a:gd name="T95" fmla="*/ 46 h 96"/>
                <a:gd name="T96" fmla="*/ 43 w 84"/>
                <a:gd name="T97" fmla="*/ 0 h 96"/>
                <a:gd name="T98" fmla="*/ 72 w 84"/>
                <a:gd name="T99" fmla="*/ 12 h 96"/>
                <a:gd name="T100" fmla="*/ 84 w 84"/>
                <a:gd name="T101" fmla="*/ 41 h 96"/>
                <a:gd name="T102" fmla="*/ 72 w 84"/>
                <a:gd name="T103" fmla="*/ 71 h 96"/>
                <a:gd name="T104" fmla="*/ 65 w 84"/>
                <a:gd name="T105" fmla="*/ 76 h 96"/>
                <a:gd name="T106" fmla="*/ 63 w 84"/>
                <a:gd name="T107" fmla="*/ 73 h 96"/>
                <a:gd name="T108" fmla="*/ 59 w 84"/>
                <a:gd name="T109" fmla="*/ 69 h 96"/>
                <a:gd name="T110" fmla="*/ 66 w 84"/>
                <a:gd name="T111" fmla="*/ 64 h 96"/>
                <a:gd name="T112" fmla="*/ 75 w 84"/>
                <a:gd name="T113" fmla="*/ 41 h 96"/>
                <a:gd name="T114" fmla="*/ 66 w 84"/>
                <a:gd name="T115" fmla="*/ 19 h 96"/>
                <a:gd name="T116" fmla="*/ 43 w 84"/>
                <a:gd name="T117" fmla="*/ 10 h 96"/>
                <a:gd name="T118" fmla="*/ 31 w 84"/>
                <a:gd name="T119" fmla="*/ 12 h 96"/>
                <a:gd name="T120" fmla="*/ 29 w 84"/>
                <a:gd name="T121" fmla="*/ 6 h 96"/>
                <a:gd name="T122" fmla="*/ 28 w 84"/>
                <a:gd name="T123" fmla="*/ 3 h 96"/>
                <a:gd name="T124" fmla="*/ 43 w 84"/>
                <a:gd name="T12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4" h="96">
                  <a:moveTo>
                    <a:pt x="50" y="92"/>
                  </a:moveTo>
                  <a:cubicBezTo>
                    <a:pt x="52" y="88"/>
                    <a:pt x="55" y="84"/>
                    <a:pt x="57" y="81"/>
                  </a:cubicBezTo>
                  <a:cubicBezTo>
                    <a:pt x="58" y="79"/>
                    <a:pt x="58" y="77"/>
                    <a:pt x="56" y="75"/>
                  </a:cubicBezTo>
                  <a:cubicBezTo>
                    <a:pt x="52" y="71"/>
                    <a:pt x="48" y="67"/>
                    <a:pt x="43" y="63"/>
                  </a:cubicBezTo>
                  <a:cubicBezTo>
                    <a:pt x="41" y="61"/>
                    <a:pt x="40" y="61"/>
                    <a:pt x="38" y="62"/>
                  </a:cubicBezTo>
                  <a:cubicBezTo>
                    <a:pt x="35" y="63"/>
                    <a:pt x="33" y="65"/>
                    <a:pt x="30" y="67"/>
                  </a:cubicBezTo>
                  <a:cubicBezTo>
                    <a:pt x="21" y="53"/>
                    <a:pt x="19" y="45"/>
                    <a:pt x="17" y="35"/>
                  </a:cubicBezTo>
                  <a:cubicBezTo>
                    <a:pt x="20" y="34"/>
                    <a:pt x="23" y="32"/>
                    <a:pt x="26" y="31"/>
                  </a:cubicBezTo>
                  <a:cubicBezTo>
                    <a:pt x="27" y="30"/>
                    <a:pt x="28" y="28"/>
                    <a:pt x="27" y="25"/>
                  </a:cubicBezTo>
                  <a:cubicBezTo>
                    <a:pt x="26" y="20"/>
                    <a:pt x="24" y="14"/>
                    <a:pt x="22" y="8"/>
                  </a:cubicBezTo>
                  <a:cubicBezTo>
                    <a:pt x="22" y="6"/>
                    <a:pt x="20" y="4"/>
                    <a:pt x="18" y="4"/>
                  </a:cubicBezTo>
                  <a:cubicBezTo>
                    <a:pt x="14" y="5"/>
                    <a:pt x="9" y="5"/>
                    <a:pt x="4" y="6"/>
                  </a:cubicBezTo>
                  <a:cubicBezTo>
                    <a:pt x="0" y="6"/>
                    <a:pt x="0" y="7"/>
                    <a:pt x="0" y="10"/>
                  </a:cubicBezTo>
                  <a:cubicBezTo>
                    <a:pt x="1" y="46"/>
                    <a:pt x="15" y="78"/>
                    <a:pt x="43" y="94"/>
                  </a:cubicBezTo>
                  <a:cubicBezTo>
                    <a:pt x="46" y="96"/>
                    <a:pt x="47" y="96"/>
                    <a:pt x="50" y="92"/>
                  </a:cubicBezTo>
                  <a:close/>
                  <a:moveTo>
                    <a:pt x="45" y="53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1" y="36"/>
                    <a:pt x="42" y="34"/>
                    <a:pt x="42" y="32"/>
                  </a:cubicBezTo>
                  <a:cubicBezTo>
                    <a:pt x="42" y="31"/>
                    <a:pt x="42" y="30"/>
                    <a:pt x="41" y="30"/>
                  </a:cubicBezTo>
                  <a:cubicBezTo>
                    <a:pt x="40" y="30"/>
                    <a:pt x="40" y="31"/>
                    <a:pt x="40" y="31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28"/>
                    <a:pt x="37" y="26"/>
                    <a:pt x="42" y="26"/>
                  </a:cubicBezTo>
                  <a:cubicBezTo>
                    <a:pt x="44" y="26"/>
                    <a:pt x="46" y="27"/>
                    <a:pt x="47" y="28"/>
                  </a:cubicBezTo>
                  <a:cubicBezTo>
                    <a:pt x="48" y="29"/>
                    <a:pt x="48" y="31"/>
                    <a:pt x="47" y="34"/>
                  </a:cubicBezTo>
                  <a:cubicBezTo>
                    <a:pt x="47" y="35"/>
                    <a:pt x="47" y="36"/>
                    <a:pt x="47" y="37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5" y="53"/>
                    <a:pt x="45" y="53"/>
                    <a:pt x="45" y="53"/>
                  </a:cubicBezTo>
                  <a:close/>
                  <a:moveTo>
                    <a:pt x="63" y="50"/>
                  </a:moveTo>
                  <a:cubicBezTo>
                    <a:pt x="60" y="50"/>
                    <a:pt x="60" y="50"/>
                    <a:pt x="60" y="50"/>
                  </a:cubicBezTo>
                  <a:cubicBezTo>
                    <a:pt x="60" y="53"/>
                    <a:pt x="60" y="53"/>
                    <a:pt x="60" y="53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50"/>
                    <a:pt x="63" y="50"/>
                    <a:pt x="63" y="50"/>
                  </a:cubicBezTo>
                  <a:close/>
                  <a:moveTo>
                    <a:pt x="55" y="46"/>
                  </a:moveTo>
                  <a:cubicBezTo>
                    <a:pt x="52" y="46"/>
                    <a:pt x="52" y="46"/>
                    <a:pt x="52" y="46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5" y="46"/>
                    <a:pt x="55" y="46"/>
                    <a:pt x="55" y="46"/>
                  </a:cubicBezTo>
                  <a:close/>
                  <a:moveTo>
                    <a:pt x="43" y="0"/>
                  </a:moveTo>
                  <a:cubicBezTo>
                    <a:pt x="54" y="0"/>
                    <a:pt x="65" y="5"/>
                    <a:pt x="72" y="12"/>
                  </a:cubicBezTo>
                  <a:cubicBezTo>
                    <a:pt x="80" y="20"/>
                    <a:pt x="84" y="30"/>
                    <a:pt x="84" y="41"/>
                  </a:cubicBezTo>
                  <a:cubicBezTo>
                    <a:pt x="84" y="53"/>
                    <a:pt x="80" y="63"/>
                    <a:pt x="72" y="71"/>
                  </a:cubicBezTo>
                  <a:cubicBezTo>
                    <a:pt x="70" y="73"/>
                    <a:pt x="68" y="75"/>
                    <a:pt x="65" y="76"/>
                  </a:cubicBezTo>
                  <a:cubicBezTo>
                    <a:pt x="65" y="75"/>
                    <a:pt x="64" y="74"/>
                    <a:pt x="63" y="73"/>
                  </a:cubicBezTo>
                  <a:cubicBezTo>
                    <a:pt x="59" y="69"/>
                    <a:pt x="59" y="69"/>
                    <a:pt x="59" y="69"/>
                  </a:cubicBezTo>
                  <a:cubicBezTo>
                    <a:pt x="61" y="68"/>
                    <a:pt x="64" y="66"/>
                    <a:pt x="66" y="64"/>
                  </a:cubicBezTo>
                  <a:cubicBezTo>
                    <a:pt x="71" y="58"/>
                    <a:pt x="75" y="50"/>
                    <a:pt x="75" y="41"/>
                  </a:cubicBezTo>
                  <a:cubicBezTo>
                    <a:pt x="75" y="33"/>
                    <a:pt x="71" y="25"/>
                    <a:pt x="66" y="19"/>
                  </a:cubicBezTo>
                  <a:cubicBezTo>
                    <a:pt x="60" y="13"/>
                    <a:pt x="52" y="10"/>
                    <a:pt x="43" y="10"/>
                  </a:cubicBezTo>
                  <a:cubicBezTo>
                    <a:pt x="39" y="10"/>
                    <a:pt x="35" y="11"/>
                    <a:pt x="31" y="12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8" y="4"/>
                    <a:pt x="28" y="3"/>
                  </a:cubicBezTo>
                  <a:cubicBezTo>
                    <a:pt x="33" y="1"/>
                    <a:pt x="38" y="0"/>
                    <a:pt x="4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72000" y="2149720"/>
            <a:ext cx="2043412" cy="487973"/>
            <a:chOff x="6096000" y="2866293"/>
            <a:chExt cx="272455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6096000" y="2866293"/>
              <a:ext cx="2724550" cy="650630"/>
            </a:xfrm>
            <a:prstGeom prst="rect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96000" y="286629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6252324" y="2995578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615412" y="1661747"/>
            <a:ext cx="2043413" cy="487973"/>
            <a:chOff x="8820550" y="2215663"/>
            <a:chExt cx="2724550" cy="650630"/>
          </a:xfrm>
          <a:effectLst>
            <a:outerShdw blurRad="177800" dist="114300" dir="2700000" algn="tl" rotWithShape="0">
              <a:prstClr val="black">
                <a:alpha val="41000"/>
              </a:prstClr>
            </a:outerShdw>
          </a:effectLst>
        </p:grpSpPr>
        <p:sp>
          <p:nvSpPr>
            <p:cNvPr id="14" name="Rectangle 13"/>
            <p:cNvSpPr/>
            <p:nvPr/>
          </p:nvSpPr>
          <p:spPr>
            <a:xfrm>
              <a:off x="8820550" y="2215663"/>
              <a:ext cx="2724550" cy="650630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20550" y="2215663"/>
              <a:ext cx="598585" cy="650630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8987680" y="2349194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623530" y="3192936"/>
            <a:ext cx="1441420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大幅度修改计划</a:t>
            </a:r>
            <a:endParaRPr lang="en-GB" sz="1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89243" y="2756484"/>
            <a:ext cx="1261884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调整解决方案</a:t>
            </a:r>
            <a:endParaRPr lang="en-GB" sz="1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740760" y="2269193"/>
            <a:ext cx="1441420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不需要任何调整</a:t>
            </a:r>
            <a:endParaRPr lang="en-GB" sz="1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6948" y="3705632"/>
            <a:ext cx="1800493" cy="30777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对总体目标进行调整</a:t>
            </a:r>
            <a:endParaRPr lang="en-GB" altLang="zh-CN" sz="1400" b="1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61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2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" accel="100000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" decel="500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" decel="500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8" grpId="0"/>
      <p:bldP spid="49" grpId="0"/>
      <p:bldP spid="50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45" y="1014799"/>
            <a:ext cx="5234288" cy="39257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49" y="992436"/>
            <a:ext cx="5127342" cy="3841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359" y="1053249"/>
            <a:ext cx="3625257" cy="3848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348" y="1053249"/>
            <a:ext cx="5268993" cy="34478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99" y="1286380"/>
            <a:ext cx="5280141" cy="34478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53" y="1189369"/>
            <a:ext cx="5324470" cy="344781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343" y="1182135"/>
            <a:ext cx="5659289" cy="34478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63688" y="768578"/>
            <a:ext cx="5400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/>
              <a:t>一流的厨师和我之间的</a:t>
            </a:r>
            <a:r>
              <a:rPr lang="zh-CN" altLang="en-US" sz="1600" dirty="0" smtClean="0"/>
              <a:t>差别（</a:t>
            </a:r>
            <a:r>
              <a:rPr lang="zh-CN" altLang="en-US" sz="1600" dirty="0"/>
              <a:t>一流厨师用</a:t>
            </a:r>
            <a:r>
              <a:rPr lang="en-US" altLang="zh-CN" sz="1600" dirty="0"/>
              <a:t>PDCA,</a:t>
            </a:r>
            <a:r>
              <a:rPr lang="zh-CN" altLang="en-US" sz="1600" dirty="0"/>
              <a:t>我不用</a:t>
            </a:r>
            <a:r>
              <a:rPr lang="en-US" altLang="zh-CN" sz="1600" dirty="0"/>
              <a:t>PDCA</a:t>
            </a:r>
            <a:r>
              <a:rPr lang="zh-CN" altLang="en-US" sz="1600" dirty="0" smtClean="0"/>
              <a:t>）</a:t>
            </a:r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Freeform 33"/>
          <p:cNvSpPr>
            <a:spLocks noEditPoints="1"/>
          </p:cNvSpPr>
          <p:nvPr/>
        </p:nvSpPr>
        <p:spPr bwMode="auto">
          <a:xfrm>
            <a:off x="683568" y="464967"/>
            <a:ext cx="754620" cy="853441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blipFill dpi="0"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649" y="1034901"/>
            <a:ext cx="5848634" cy="379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03" y="843558"/>
            <a:ext cx="6560173" cy="37242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64722"/>
            <a:ext cx="6620961" cy="372397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843558"/>
            <a:ext cx="6592247" cy="3724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27532"/>
            <a:ext cx="6600072" cy="37242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33" y="953133"/>
            <a:ext cx="6618131" cy="37242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84" y="964405"/>
            <a:ext cx="6606790" cy="37242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419209"/>
            <a:ext cx="4455978" cy="2517697"/>
          </a:xfrm>
          <a:prstGeom prst="rect">
            <a:avLst/>
          </a:prstGeom>
        </p:spPr>
      </p:pic>
      <p:sp>
        <p:nvSpPr>
          <p:cNvPr id="2" name="Freeform 24"/>
          <p:cNvSpPr>
            <a:spLocks noEditPoints="1"/>
          </p:cNvSpPr>
          <p:nvPr/>
        </p:nvSpPr>
        <p:spPr bwMode="auto">
          <a:xfrm>
            <a:off x="579098" y="411510"/>
            <a:ext cx="503788" cy="709366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594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03" y="766193"/>
            <a:ext cx="5299329" cy="2987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29" y="766193"/>
            <a:ext cx="5285774" cy="29877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66193"/>
            <a:ext cx="5274487" cy="2987789"/>
          </a:xfrm>
          <a:prstGeom prst="rect">
            <a:avLst/>
          </a:prstGeom>
        </p:spPr>
      </p:pic>
      <p:sp>
        <p:nvSpPr>
          <p:cNvPr id="2" name="Freeform 24"/>
          <p:cNvSpPr>
            <a:spLocks noEditPoints="1"/>
          </p:cNvSpPr>
          <p:nvPr/>
        </p:nvSpPr>
        <p:spPr bwMode="auto">
          <a:xfrm>
            <a:off x="579098" y="411510"/>
            <a:ext cx="503788" cy="709366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828" y="843558"/>
            <a:ext cx="3725683" cy="298778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452" y="766193"/>
            <a:ext cx="5286715" cy="29877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57" y="739689"/>
            <a:ext cx="5268264" cy="29877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70" y="766192"/>
            <a:ext cx="5281692" cy="298778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28" y="752539"/>
            <a:ext cx="5311625" cy="29836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46" y="766193"/>
            <a:ext cx="5288918" cy="298778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766193"/>
            <a:ext cx="5288918" cy="29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4718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18496"/>
            <a:ext cx="6073032" cy="45547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50765"/>
            <a:ext cx="6480720" cy="429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92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4"/>
          <p:cNvSpPr>
            <a:spLocks noEditPoints="1"/>
          </p:cNvSpPr>
          <p:nvPr/>
        </p:nvSpPr>
        <p:spPr bwMode="auto">
          <a:xfrm>
            <a:off x="579098" y="411510"/>
            <a:ext cx="503788" cy="709366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1" y="762765"/>
            <a:ext cx="4422994" cy="31339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1" y="753470"/>
            <a:ext cx="5543705" cy="31339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1" y="747768"/>
            <a:ext cx="5536092" cy="31339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869" y="747767"/>
            <a:ext cx="5541707" cy="31339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39" y="771082"/>
            <a:ext cx="5547024" cy="313396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53" y="762764"/>
            <a:ext cx="5520923" cy="31339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17" y="793081"/>
            <a:ext cx="5520923" cy="31339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72" y="793081"/>
            <a:ext cx="5535084" cy="31339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572" y="805359"/>
            <a:ext cx="5554676" cy="313396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29" y="793080"/>
            <a:ext cx="5527481" cy="313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94718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5"/>
          <p:cNvSpPr>
            <a:spLocks noEditPoints="1"/>
          </p:cNvSpPr>
          <p:nvPr/>
        </p:nvSpPr>
        <p:spPr bwMode="auto">
          <a:xfrm>
            <a:off x="467544" y="411510"/>
            <a:ext cx="216024" cy="31822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598"/>
            <a:ext cx="74390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483518"/>
            <a:ext cx="25922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开发新的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SCRUM</a:t>
            </a:r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管理工具</a:t>
            </a:r>
          </a:p>
        </p:txBody>
      </p:sp>
    </p:spTree>
    <p:extLst>
      <p:ext uri="{BB962C8B-B14F-4D97-AF65-F5344CB8AC3E}">
        <p14:creationId xmlns:p14="http://schemas.microsoft.com/office/powerpoint/2010/main" val="385461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287313" y="1800375"/>
            <a:ext cx="8644728" cy="1528463"/>
          </a:xfrm>
          <a:custGeom>
            <a:avLst/>
            <a:gdLst>
              <a:gd name="T0" fmla="*/ 2408 w 2606"/>
              <a:gd name="T1" fmla="*/ 115 h 458"/>
              <a:gd name="T2" fmla="*/ 2210 w 2606"/>
              <a:gd name="T3" fmla="*/ 0 h 458"/>
              <a:gd name="T4" fmla="*/ 2210 w 2606"/>
              <a:gd name="T5" fmla="*/ 203 h 458"/>
              <a:gd name="T6" fmla="*/ 217 w 2606"/>
              <a:gd name="T7" fmla="*/ 203 h 458"/>
              <a:gd name="T8" fmla="*/ 130 w 2606"/>
              <a:gd name="T9" fmla="*/ 153 h 458"/>
              <a:gd name="T10" fmla="*/ 0 w 2606"/>
              <a:gd name="T11" fmla="*/ 78 h 458"/>
              <a:gd name="T12" fmla="*/ 46 w 2606"/>
              <a:gd name="T13" fmla="*/ 229 h 458"/>
              <a:gd name="T14" fmla="*/ 0 w 2606"/>
              <a:gd name="T15" fmla="*/ 380 h 458"/>
              <a:gd name="T16" fmla="*/ 130 w 2606"/>
              <a:gd name="T17" fmla="*/ 305 h 458"/>
              <a:gd name="T18" fmla="*/ 217 w 2606"/>
              <a:gd name="T19" fmla="*/ 255 h 458"/>
              <a:gd name="T20" fmla="*/ 2210 w 2606"/>
              <a:gd name="T21" fmla="*/ 255 h 458"/>
              <a:gd name="T22" fmla="*/ 2210 w 2606"/>
              <a:gd name="T23" fmla="*/ 458 h 458"/>
              <a:gd name="T24" fmla="*/ 2408 w 2606"/>
              <a:gd name="T25" fmla="*/ 343 h 458"/>
              <a:gd name="T26" fmla="*/ 2606 w 2606"/>
              <a:gd name="T27" fmla="*/ 229 h 458"/>
              <a:gd name="T28" fmla="*/ 2408 w 2606"/>
              <a:gd name="T29" fmla="*/ 115 h 458"/>
              <a:gd name="T30" fmla="*/ 2352 w 2606"/>
              <a:gd name="T31" fmla="*/ 174 h 458"/>
              <a:gd name="T32" fmla="*/ 2325 w 2606"/>
              <a:gd name="T33" fmla="*/ 147 h 458"/>
              <a:gd name="T34" fmla="*/ 2352 w 2606"/>
              <a:gd name="T35" fmla="*/ 120 h 458"/>
              <a:gd name="T36" fmla="*/ 2379 w 2606"/>
              <a:gd name="T37" fmla="*/ 147 h 458"/>
              <a:gd name="T38" fmla="*/ 2352 w 2606"/>
              <a:gd name="T39" fmla="*/ 174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6" h="458">
                <a:moveTo>
                  <a:pt x="2408" y="115"/>
                </a:moveTo>
                <a:cubicBezTo>
                  <a:pt x="2210" y="0"/>
                  <a:pt x="2210" y="0"/>
                  <a:pt x="2210" y="0"/>
                </a:cubicBezTo>
                <a:cubicBezTo>
                  <a:pt x="2210" y="203"/>
                  <a:pt x="2210" y="203"/>
                  <a:pt x="2210" y="203"/>
                </a:cubicBezTo>
                <a:cubicBezTo>
                  <a:pt x="217" y="203"/>
                  <a:pt x="217" y="203"/>
                  <a:pt x="217" y="203"/>
                </a:cubicBezTo>
                <a:cubicBezTo>
                  <a:pt x="130" y="153"/>
                  <a:pt x="130" y="153"/>
                  <a:pt x="130" y="153"/>
                </a:cubicBezTo>
                <a:cubicBezTo>
                  <a:pt x="0" y="78"/>
                  <a:pt x="0" y="78"/>
                  <a:pt x="0" y="78"/>
                </a:cubicBezTo>
                <a:cubicBezTo>
                  <a:pt x="46" y="229"/>
                  <a:pt x="46" y="229"/>
                  <a:pt x="46" y="229"/>
                </a:cubicBezTo>
                <a:cubicBezTo>
                  <a:pt x="0" y="380"/>
                  <a:pt x="0" y="380"/>
                  <a:pt x="0" y="380"/>
                </a:cubicBezTo>
                <a:cubicBezTo>
                  <a:pt x="130" y="305"/>
                  <a:pt x="130" y="305"/>
                  <a:pt x="130" y="305"/>
                </a:cubicBezTo>
                <a:cubicBezTo>
                  <a:pt x="217" y="255"/>
                  <a:pt x="217" y="255"/>
                  <a:pt x="217" y="255"/>
                </a:cubicBezTo>
                <a:cubicBezTo>
                  <a:pt x="2210" y="255"/>
                  <a:pt x="2210" y="255"/>
                  <a:pt x="2210" y="255"/>
                </a:cubicBezTo>
                <a:cubicBezTo>
                  <a:pt x="2210" y="458"/>
                  <a:pt x="2210" y="458"/>
                  <a:pt x="2210" y="458"/>
                </a:cubicBezTo>
                <a:cubicBezTo>
                  <a:pt x="2408" y="343"/>
                  <a:pt x="2408" y="343"/>
                  <a:pt x="2408" y="343"/>
                </a:cubicBezTo>
                <a:cubicBezTo>
                  <a:pt x="2606" y="229"/>
                  <a:pt x="2606" y="229"/>
                  <a:pt x="2606" y="229"/>
                </a:cubicBezTo>
                <a:lnTo>
                  <a:pt x="2408" y="115"/>
                </a:lnTo>
                <a:close/>
                <a:moveTo>
                  <a:pt x="2352" y="174"/>
                </a:moveTo>
                <a:cubicBezTo>
                  <a:pt x="2337" y="174"/>
                  <a:pt x="2325" y="162"/>
                  <a:pt x="2325" y="147"/>
                </a:cubicBezTo>
                <a:cubicBezTo>
                  <a:pt x="2325" y="132"/>
                  <a:pt x="2337" y="120"/>
                  <a:pt x="2352" y="120"/>
                </a:cubicBezTo>
                <a:cubicBezTo>
                  <a:pt x="2367" y="120"/>
                  <a:pt x="2379" y="132"/>
                  <a:pt x="2379" y="147"/>
                </a:cubicBezTo>
                <a:cubicBezTo>
                  <a:pt x="2379" y="162"/>
                  <a:pt x="2367" y="174"/>
                  <a:pt x="2352" y="174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0" name="Straight Connector 18"/>
          <p:cNvCxnSpPr/>
          <p:nvPr/>
        </p:nvCxnSpPr>
        <p:spPr>
          <a:xfrm flipH="1" flipV="1">
            <a:off x="1715163" y="600816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4"/>
          <p:cNvCxnSpPr/>
          <p:nvPr/>
        </p:nvCxnSpPr>
        <p:spPr>
          <a:xfrm flipH="1" flipV="1">
            <a:off x="3701886" y="623094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40"/>
          <p:cNvCxnSpPr/>
          <p:nvPr/>
        </p:nvCxnSpPr>
        <p:spPr>
          <a:xfrm flipH="1" flipV="1">
            <a:off x="5563652" y="613915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48"/>
          <p:cNvCxnSpPr/>
          <p:nvPr/>
        </p:nvCxnSpPr>
        <p:spPr>
          <a:xfrm flipH="1">
            <a:off x="1715163" y="2960018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54"/>
          <p:cNvCxnSpPr/>
          <p:nvPr/>
        </p:nvCxnSpPr>
        <p:spPr>
          <a:xfrm flipH="1">
            <a:off x="3701886" y="2982296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0"/>
          <p:cNvCxnSpPr/>
          <p:nvPr/>
        </p:nvCxnSpPr>
        <p:spPr>
          <a:xfrm flipH="1">
            <a:off x="5563652" y="2973117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93"/>
          <p:cNvSpPr/>
          <p:nvPr/>
        </p:nvSpPr>
        <p:spPr>
          <a:xfrm>
            <a:off x="5491228" y="544992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008484" y="475073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不方便推广</a:t>
            </a:r>
            <a:endParaRPr lang="en-US" sz="1200" dirty="0">
              <a:latin typeface="+mj-lt"/>
            </a:endParaRPr>
          </a:p>
        </p:txBody>
      </p:sp>
      <p:sp>
        <p:nvSpPr>
          <p:cNvPr id="68" name="Oval 96"/>
          <p:cNvSpPr/>
          <p:nvPr/>
        </p:nvSpPr>
        <p:spPr>
          <a:xfrm>
            <a:off x="5723969" y="945288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230794" y="875369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j-lt"/>
              </a:rPr>
              <a:t>EXCEL</a:t>
            </a:r>
            <a:r>
              <a:rPr lang="zh-CN" altLang="en-US" sz="1200" dirty="0" smtClean="0">
                <a:latin typeface="+mj-lt"/>
              </a:rPr>
              <a:t>方式太繁琐</a:t>
            </a:r>
            <a:endParaRPr lang="en-US" sz="1200" dirty="0">
              <a:latin typeface="+mj-lt"/>
            </a:endParaRPr>
          </a:p>
        </p:txBody>
      </p:sp>
      <p:sp>
        <p:nvSpPr>
          <p:cNvPr id="70" name="Oval 99"/>
          <p:cNvSpPr/>
          <p:nvPr/>
        </p:nvSpPr>
        <p:spPr>
          <a:xfrm>
            <a:off x="5966830" y="1374479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458172" y="1304560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无法形成产品</a:t>
            </a:r>
            <a:endParaRPr lang="en-US" sz="1200" dirty="0">
              <a:latin typeface="+mj-lt"/>
            </a:endParaRPr>
          </a:p>
        </p:txBody>
      </p:sp>
      <p:sp>
        <p:nvSpPr>
          <p:cNvPr id="72" name="Oval 102"/>
          <p:cNvSpPr/>
          <p:nvPr/>
        </p:nvSpPr>
        <p:spPr>
          <a:xfrm>
            <a:off x="6216050" y="1809242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733306" y="1739323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自己都用不好</a:t>
            </a:r>
            <a:endParaRPr lang="en-US" sz="1200" dirty="0">
              <a:latin typeface="+mj-lt"/>
            </a:endParaRPr>
          </a:p>
        </p:txBody>
      </p:sp>
      <p:sp>
        <p:nvSpPr>
          <p:cNvPr id="74" name="Oval 129"/>
          <p:cNvSpPr/>
          <p:nvPr/>
        </p:nvSpPr>
        <p:spPr>
          <a:xfrm>
            <a:off x="3649400" y="4452937"/>
            <a:ext cx="138493" cy="1384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132"/>
          <p:cNvSpPr/>
          <p:nvPr/>
        </p:nvSpPr>
        <p:spPr>
          <a:xfrm>
            <a:off x="3897604" y="4049306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135"/>
          <p:cNvSpPr/>
          <p:nvPr/>
        </p:nvSpPr>
        <p:spPr>
          <a:xfrm>
            <a:off x="4109599" y="3624800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138"/>
          <p:cNvSpPr/>
          <p:nvPr/>
        </p:nvSpPr>
        <p:spPr>
          <a:xfrm>
            <a:off x="4349483" y="3228893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161"/>
          <p:cNvSpPr/>
          <p:nvPr/>
        </p:nvSpPr>
        <p:spPr>
          <a:xfrm>
            <a:off x="5487939" y="4487304"/>
            <a:ext cx="138493" cy="1384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163"/>
          <p:cNvSpPr/>
          <p:nvPr/>
        </p:nvSpPr>
        <p:spPr>
          <a:xfrm>
            <a:off x="5736143" y="4083673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165"/>
          <p:cNvSpPr/>
          <p:nvPr/>
        </p:nvSpPr>
        <p:spPr>
          <a:xfrm>
            <a:off x="5948138" y="3659167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167"/>
          <p:cNvSpPr/>
          <p:nvPr/>
        </p:nvSpPr>
        <p:spPr>
          <a:xfrm>
            <a:off x="6188022" y="3263260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169"/>
          <p:cNvSpPr/>
          <p:nvPr/>
        </p:nvSpPr>
        <p:spPr>
          <a:xfrm>
            <a:off x="1639309" y="4464241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171"/>
          <p:cNvSpPr/>
          <p:nvPr/>
        </p:nvSpPr>
        <p:spPr>
          <a:xfrm>
            <a:off x="1887513" y="4060610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173"/>
          <p:cNvSpPr/>
          <p:nvPr/>
        </p:nvSpPr>
        <p:spPr>
          <a:xfrm>
            <a:off x="2099508" y="3636104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175"/>
          <p:cNvSpPr/>
          <p:nvPr/>
        </p:nvSpPr>
        <p:spPr>
          <a:xfrm>
            <a:off x="2339392" y="3240197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177"/>
          <p:cNvSpPr/>
          <p:nvPr/>
        </p:nvSpPr>
        <p:spPr>
          <a:xfrm>
            <a:off x="3626248" y="552264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143504" y="48234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达不到需求</a:t>
            </a:r>
            <a:endParaRPr lang="en-US" sz="1200" dirty="0">
              <a:latin typeface="+mj-lt"/>
            </a:endParaRPr>
          </a:p>
        </p:txBody>
      </p:sp>
      <p:sp>
        <p:nvSpPr>
          <p:cNvPr id="100" name="Oval 179"/>
          <p:cNvSpPr/>
          <p:nvPr/>
        </p:nvSpPr>
        <p:spPr>
          <a:xfrm>
            <a:off x="3858989" y="952560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2365814" y="882641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无法统计使用时间</a:t>
            </a:r>
            <a:endParaRPr lang="en-US" sz="1200" dirty="0">
              <a:latin typeface="+mj-lt"/>
            </a:endParaRPr>
          </a:p>
        </p:txBody>
      </p:sp>
      <p:sp>
        <p:nvSpPr>
          <p:cNvPr id="102" name="Oval 181"/>
          <p:cNvSpPr/>
          <p:nvPr/>
        </p:nvSpPr>
        <p:spPr>
          <a:xfrm>
            <a:off x="4101850" y="1381751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2593192" y="1311832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无法灵活统计数据</a:t>
            </a:r>
            <a:endParaRPr lang="en-US" sz="1200" dirty="0">
              <a:latin typeface="+mj-lt"/>
            </a:endParaRPr>
          </a:p>
        </p:txBody>
      </p:sp>
      <p:sp>
        <p:nvSpPr>
          <p:cNvPr id="104" name="Oval 183"/>
          <p:cNvSpPr/>
          <p:nvPr/>
        </p:nvSpPr>
        <p:spPr>
          <a:xfrm>
            <a:off x="4351070" y="181651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2868326" y="174659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不能快速查看</a:t>
            </a:r>
            <a:endParaRPr lang="en-US" sz="1200" dirty="0">
              <a:latin typeface="+mj-lt"/>
            </a:endParaRPr>
          </a:p>
        </p:txBody>
      </p:sp>
      <p:sp>
        <p:nvSpPr>
          <p:cNvPr id="106" name="Oval 185"/>
          <p:cNvSpPr/>
          <p:nvPr/>
        </p:nvSpPr>
        <p:spPr>
          <a:xfrm>
            <a:off x="1653242" y="552257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51520" y="50236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不好用</a:t>
            </a:r>
            <a:endParaRPr lang="en-US" sz="1200" dirty="0">
              <a:latin typeface="+mj-lt"/>
            </a:endParaRPr>
          </a:p>
        </p:txBody>
      </p:sp>
      <p:sp>
        <p:nvSpPr>
          <p:cNvPr id="108" name="Oval 187"/>
          <p:cNvSpPr/>
          <p:nvPr/>
        </p:nvSpPr>
        <p:spPr>
          <a:xfrm>
            <a:off x="1885983" y="95255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392808" y="882634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容易锁住</a:t>
            </a:r>
            <a:endParaRPr lang="en-US" sz="1200" dirty="0">
              <a:latin typeface="+mj-lt"/>
            </a:endParaRPr>
          </a:p>
        </p:txBody>
      </p:sp>
      <p:sp>
        <p:nvSpPr>
          <p:cNvPr id="110" name="Oval 189"/>
          <p:cNvSpPr/>
          <p:nvPr/>
        </p:nvSpPr>
        <p:spPr>
          <a:xfrm>
            <a:off x="2128844" y="1381744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620186" y="131182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共享盘慢</a:t>
            </a:r>
            <a:endParaRPr lang="en-US" sz="1200" dirty="0">
              <a:latin typeface="+mj-lt"/>
            </a:endParaRPr>
          </a:p>
        </p:txBody>
      </p:sp>
      <p:sp>
        <p:nvSpPr>
          <p:cNvPr id="112" name="Oval 191"/>
          <p:cNvSpPr/>
          <p:nvPr/>
        </p:nvSpPr>
        <p:spPr>
          <a:xfrm>
            <a:off x="2378064" y="1816507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895320" y="1746588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编辑麻烦</a:t>
            </a:r>
            <a:endParaRPr lang="en-US" sz="1200" dirty="0">
              <a:latin typeface="+mj-lt"/>
            </a:endParaRPr>
          </a:p>
        </p:txBody>
      </p:sp>
      <p:sp>
        <p:nvSpPr>
          <p:cNvPr id="114" name="Oval 7"/>
          <p:cNvSpPr/>
          <p:nvPr/>
        </p:nvSpPr>
        <p:spPr>
          <a:xfrm>
            <a:off x="2218472" y="215337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8"/>
          <p:cNvSpPr/>
          <p:nvPr/>
        </p:nvSpPr>
        <p:spPr>
          <a:xfrm>
            <a:off x="4145726" y="215337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9"/>
          <p:cNvSpPr/>
          <p:nvPr/>
        </p:nvSpPr>
        <p:spPr>
          <a:xfrm>
            <a:off x="6072981" y="215337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"/>
          <p:cNvGrpSpPr/>
          <p:nvPr/>
        </p:nvGrpSpPr>
        <p:grpSpPr>
          <a:xfrm>
            <a:off x="2477885" y="2330518"/>
            <a:ext cx="373781" cy="473320"/>
            <a:chOff x="4741189" y="3373208"/>
            <a:chExt cx="373781" cy="473320"/>
          </a:xfrm>
          <a:solidFill>
            <a:srgbClr val="0070C0"/>
          </a:solidFill>
        </p:grpSpPr>
        <p:sp>
          <p:nvSpPr>
            <p:cNvPr id="118" name="Oval 5"/>
            <p:cNvSpPr>
              <a:spLocks noChangeArrowheads="1"/>
            </p:cNvSpPr>
            <p:nvPr/>
          </p:nvSpPr>
          <p:spPr bwMode="auto">
            <a:xfrm>
              <a:off x="4775723" y="3373208"/>
              <a:ext cx="251896" cy="2539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"/>
            <p:cNvSpPr>
              <a:spLocks/>
            </p:cNvSpPr>
            <p:nvPr/>
          </p:nvSpPr>
          <p:spPr bwMode="auto">
            <a:xfrm>
              <a:off x="4741189" y="3629166"/>
              <a:ext cx="293540" cy="217362"/>
            </a:xfrm>
            <a:custGeom>
              <a:avLst/>
              <a:gdLst>
                <a:gd name="T0" fmla="*/ 86 w 120"/>
                <a:gd name="T1" fmla="*/ 50 h 89"/>
                <a:gd name="T2" fmla="*/ 114 w 120"/>
                <a:gd name="T3" fmla="*/ 13 h 89"/>
                <a:gd name="T4" fmla="*/ 106 w 120"/>
                <a:gd name="T5" fmla="*/ 0 h 89"/>
                <a:gd name="T6" fmla="*/ 65 w 120"/>
                <a:gd name="T7" fmla="*/ 12 h 89"/>
                <a:gd name="T8" fmla="*/ 24 w 120"/>
                <a:gd name="T9" fmla="*/ 0 h 89"/>
                <a:gd name="T10" fmla="*/ 0 w 120"/>
                <a:gd name="T11" fmla="*/ 89 h 89"/>
                <a:gd name="T12" fmla="*/ 120 w 120"/>
                <a:gd name="T13" fmla="*/ 89 h 89"/>
                <a:gd name="T14" fmla="*/ 86 w 120"/>
                <a:gd name="T15" fmla="*/ 5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89">
                  <a:moveTo>
                    <a:pt x="86" y="50"/>
                  </a:moveTo>
                  <a:cubicBezTo>
                    <a:pt x="86" y="33"/>
                    <a:pt x="98" y="18"/>
                    <a:pt x="114" y="13"/>
                  </a:cubicBezTo>
                  <a:cubicBezTo>
                    <a:pt x="112" y="8"/>
                    <a:pt x="109" y="4"/>
                    <a:pt x="106" y="0"/>
                  </a:cubicBezTo>
                  <a:cubicBezTo>
                    <a:pt x="95" y="8"/>
                    <a:pt x="80" y="12"/>
                    <a:pt x="65" y="12"/>
                  </a:cubicBezTo>
                  <a:cubicBezTo>
                    <a:pt x="50" y="12"/>
                    <a:pt x="36" y="8"/>
                    <a:pt x="24" y="0"/>
                  </a:cubicBezTo>
                  <a:cubicBezTo>
                    <a:pt x="10" y="21"/>
                    <a:pt x="1" y="53"/>
                    <a:pt x="0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01" y="86"/>
                    <a:pt x="86" y="70"/>
                    <a:pt x="8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"/>
            <p:cNvSpPr>
              <a:spLocks noEditPoints="1"/>
            </p:cNvSpPr>
            <p:nvPr/>
          </p:nvSpPr>
          <p:spPr bwMode="auto">
            <a:xfrm>
              <a:off x="4978865" y="3682999"/>
              <a:ext cx="136105" cy="137121"/>
            </a:xfrm>
            <a:custGeom>
              <a:avLst/>
              <a:gdLst>
                <a:gd name="T0" fmla="*/ 28 w 56"/>
                <a:gd name="T1" fmla="*/ 0 h 56"/>
                <a:gd name="T2" fmla="*/ 21 w 56"/>
                <a:gd name="T3" fmla="*/ 1 h 56"/>
                <a:gd name="T4" fmla="*/ 0 w 56"/>
                <a:gd name="T5" fmla="*/ 28 h 56"/>
                <a:gd name="T6" fmla="*/ 28 w 56"/>
                <a:gd name="T7" fmla="*/ 56 h 56"/>
                <a:gd name="T8" fmla="*/ 33 w 56"/>
                <a:gd name="T9" fmla="*/ 56 h 56"/>
                <a:gd name="T10" fmla="*/ 56 w 56"/>
                <a:gd name="T11" fmla="*/ 28 h 56"/>
                <a:gd name="T12" fmla="*/ 28 w 56"/>
                <a:gd name="T13" fmla="*/ 0 h 56"/>
                <a:gd name="T14" fmla="*/ 47 w 56"/>
                <a:gd name="T15" fmla="*/ 34 h 56"/>
                <a:gd name="T16" fmla="*/ 33 w 56"/>
                <a:gd name="T17" fmla="*/ 34 h 56"/>
                <a:gd name="T18" fmla="*/ 33 w 56"/>
                <a:gd name="T19" fmla="*/ 48 h 56"/>
                <a:gd name="T20" fmla="*/ 33 w 56"/>
                <a:gd name="T21" fmla="*/ 48 h 56"/>
                <a:gd name="T22" fmla="*/ 22 w 56"/>
                <a:gd name="T23" fmla="*/ 48 h 56"/>
                <a:gd name="T24" fmla="*/ 22 w 56"/>
                <a:gd name="T25" fmla="*/ 34 h 56"/>
                <a:gd name="T26" fmla="*/ 8 w 56"/>
                <a:gd name="T27" fmla="*/ 34 h 56"/>
                <a:gd name="T28" fmla="*/ 8 w 56"/>
                <a:gd name="T29" fmla="*/ 23 h 56"/>
                <a:gd name="T30" fmla="*/ 22 w 56"/>
                <a:gd name="T31" fmla="*/ 23 h 56"/>
                <a:gd name="T32" fmla="*/ 22 w 56"/>
                <a:gd name="T33" fmla="*/ 9 h 56"/>
                <a:gd name="T34" fmla="*/ 24 w 56"/>
                <a:gd name="T35" fmla="*/ 9 h 56"/>
                <a:gd name="T36" fmla="*/ 33 w 56"/>
                <a:gd name="T37" fmla="*/ 9 h 56"/>
                <a:gd name="T38" fmla="*/ 33 w 56"/>
                <a:gd name="T39" fmla="*/ 23 h 56"/>
                <a:gd name="T40" fmla="*/ 47 w 56"/>
                <a:gd name="T41" fmla="*/ 23 h 56"/>
                <a:gd name="T42" fmla="*/ 47 w 56"/>
                <a:gd name="T4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26" y="0"/>
                    <a:pt x="23" y="0"/>
                    <a:pt x="21" y="1"/>
                  </a:cubicBezTo>
                  <a:cubicBezTo>
                    <a:pt x="9" y="4"/>
                    <a:pt x="0" y="15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30" y="56"/>
                    <a:pt x="31" y="56"/>
                    <a:pt x="33" y="56"/>
                  </a:cubicBezTo>
                  <a:cubicBezTo>
                    <a:pt x="46" y="53"/>
                    <a:pt x="56" y="42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4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7" y="23"/>
                    <a:pt x="47" y="23"/>
                    <a:pt x="47" y="23"/>
                  </a:cubicBezTo>
                  <a:lnTo>
                    <a:pt x="4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2"/>
          <p:cNvGrpSpPr/>
          <p:nvPr/>
        </p:nvGrpSpPr>
        <p:grpSpPr>
          <a:xfrm>
            <a:off x="4360829" y="2334027"/>
            <a:ext cx="362218" cy="450588"/>
            <a:chOff x="6624133" y="3376717"/>
            <a:chExt cx="362218" cy="450588"/>
          </a:xfrm>
          <a:solidFill>
            <a:srgbClr val="92D050"/>
          </a:solidFill>
        </p:grpSpPr>
        <p:sp>
          <p:nvSpPr>
            <p:cNvPr id="122" name="Oval 11"/>
            <p:cNvSpPr>
              <a:spLocks noChangeArrowheads="1"/>
            </p:cNvSpPr>
            <p:nvPr/>
          </p:nvSpPr>
          <p:spPr bwMode="auto">
            <a:xfrm>
              <a:off x="6650352" y="3376717"/>
              <a:ext cx="193248" cy="1942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"/>
            <p:cNvSpPr>
              <a:spLocks/>
            </p:cNvSpPr>
            <p:nvPr/>
          </p:nvSpPr>
          <p:spPr bwMode="auto">
            <a:xfrm>
              <a:off x="6624133" y="3572878"/>
              <a:ext cx="202958" cy="165086"/>
            </a:xfrm>
            <a:custGeom>
              <a:avLst/>
              <a:gdLst>
                <a:gd name="T0" fmla="*/ 87 w 87"/>
                <a:gd name="T1" fmla="*/ 49 h 71"/>
                <a:gd name="T2" fmla="*/ 78 w 87"/>
                <a:gd name="T3" fmla="*/ 24 h 71"/>
                <a:gd name="T4" fmla="*/ 86 w 87"/>
                <a:gd name="T5" fmla="*/ 0 h 71"/>
                <a:gd name="T6" fmla="*/ 85 w 87"/>
                <a:gd name="T7" fmla="*/ 0 h 71"/>
                <a:gd name="T8" fmla="*/ 53 w 87"/>
                <a:gd name="T9" fmla="*/ 10 h 71"/>
                <a:gd name="T10" fmla="*/ 20 w 87"/>
                <a:gd name="T11" fmla="*/ 0 h 71"/>
                <a:gd name="T12" fmla="*/ 0 w 87"/>
                <a:gd name="T13" fmla="*/ 71 h 71"/>
                <a:gd name="T14" fmla="*/ 76 w 87"/>
                <a:gd name="T15" fmla="*/ 71 h 71"/>
                <a:gd name="T16" fmla="*/ 85 w 87"/>
                <a:gd name="T17" fmla="*/ 52 h 71"/>
                <a:gd name="T18" fmla="*/ 87 w 8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1">
                  <a:moveTo>
                    <a:pt x="87" y="49"/>
                  </a:moveTo>
                  <a:cubicBezTo>
                    <a:pt x="81" y="42"/>
                    <a:pt x="78" y="33"/>
                    <a:pt x="78" y="24"/>
                  </a:cubicBezTo>
                  <a:cubicBezTo>
                    <a:pt x="78" y="15"/>
                    <a:pt x="81" y="7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76" y="6"/>
                    <a:pt x="65" y="10"/>
                    <a:pt x="53" y="10"/>
                  </a:cubicBezTo>
                  <a:cubicBezTo>
                    <a:pt x="40" y="10"/>
                    <a:pt x="29" y="6"/>
                    <a:pt x="20" y="0"/>
                  </a:cubicBezTo>
                  <a:cubicBezTo>
                    <a:pt x="8" y="17"/>
                    <a:pt x="1" y="42"/>
                    <a:pt x="0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8" y="64"/>
                    <a:pt x="81" y="57"/>
                    <a:pt x="85" y="52"/>
                  </a:cubicBez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6822236" y="3556370"/>
              <a:ext cx="144693" cy="144693"/>
            </a:xfrm>
            <a:custGeom>
              <a:avLst/>
              <a:gdLst>
                <a:gd name="T0" fmla="*/ 0 w 62"/>
                <a:gd name="T1" fmla="*/ 31 h 62"/>
                <a:gd name="T2" fmla="*/ 19 w 62"/>
                <a:gd name="T3" fmla="*/ 59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5 w 62"/>
                <a:gd name="T11" fmla="*/ 14 h 62"/>
                <a:gd name="T12" fmla="*/ 0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0" y="31"/>
                  </a:moveTo>
                  <a:cubicBezTo>
                    <a:pt x="0" y="44"/>
                    <a:pt x="7" y="55"/>
                    <a:pt x="19" y="59"/>
                  </a:cubicBezTo>
                  <a:cubicBezTo>
                    <a:pt x="22" y="61"/>
                    <a:pt x="26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20" y="0"/>
                    <a:pt x="10" y="5"/>
                    <a:pt x="5" y="14"/>
                  </a:cubicBezTo>
                  <a:cubicBezTo>
                    <a:pt x="1" y="19"/>
                    <a:pt x="0" y="25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/>
            <p:cNvSpPr>
              <a:spLocks/>
            </p:cNvSpPr>
            <p:nvPr/>
          </p:nvSpPr>
          <p:spPr bwMode="auto">
            <a:xfrm>
              <a:off x="6801843" y="3703005"/>
              <a:ext cx="184508" cy="124300"/>
            </a:xfrm>
            <a:custGeom>
              <a:avLst/>
              <a:gdLst>
                <a:gd name="T0" fmla="*/ 64 w 79"/>
                <a:gd name="T1" fmla="*/ 0 h 53"/>
                <a:gd name="T2" fmla="*/ 40 w 79"/>
                <a:gd name="T3" fmla="*/ 7 h 53"/>
                <a:gd name="T4" fmla="*/ 28 w 79"/>
                <a:gd name="T5" fmla="*/ 6 h 53"/>
                <a:gd name="T6" fmla="*/ 15 w 79"/>
                <a:gd name="T7" fmla="*/ 0 h 53"/>
                <a:gd name="T8" fmla="*/ 7 w 79"/>
                <a:gd name="T9" fmla="*/ 15 h 53"/>
                <a:gd name="T10" fmla="*/ 0 w 79"/>
                <a:gd name="T11" fmla="*/ 53 h 53"/>
                <a:gd name="T12" fmla="*/ 79 w 79"/>
                <a:gd name="T13" fmla="*/ 53 h 53"/>
                <a:gd name="T14" fmla="*/ 64 w 7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53">
                  <a:moveTo>
                    <a:pt x="64" y="0"/>
                  </a:moveTo>
                  <a:cubicBezTo>
                    <a:pt x="57" y="5"/>
                    <a:pt x="49" y="7"/>
                    <a:pt x="40" y="7"/>
                  </a:cubicBezTo>
                  <a:cubicBezTo>
                    <a:pt x="36" y="7"/>
                    <a:pt x="32" y="7"/>
                    <a:pt x="28" y="6"/>
                  </a:cubicBezTo>
                  <a:cubicBezTo>
                    <a:pt x="24" y="5"/>
                    <a:pt x="19" y="3"/>
                    <a:pt x="15" y="0"/>
                  </a:cubicBezTo>
                  <a:cubicBezTo>
                    <a:pt x="12" y="4"/>
                    <a:pt x="9" y="9"/>
                    <a:pt x="7" y="15"/>
                  </a:cubicBezTo>
                  <a:cubicBezTo>
                    <a:pt x="3" y="26"/>
                    <a:pt x="1" y="39"/>
                    <a:pt x="0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31"/>
                    <a:pt x="73" y="12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oup 3"/>
          <p:cNvGrpSpPr/>
          <p:nvPr/>
        </p:nvGrpSpPr>
        <p:grpSpPr>
          <a:xfrm>
            <a:off x="6233402" y="2345573"/>
            <a:ext cx="457126" cy="389152"/>
            <a:chOff x="8485820" y="3388263"/>
            <a:chExt cx="457126" cy="389152"/>
          </a:xfrm>
          <a:solidFill>
            <a:srgbClr val="FFC000"/>
          </a:solidFill>
        </p:grpSpPr>
        <p:sp>
          <p:nvSpPr>
            <p:cNvPr id="127" name="Freeform 18"/>
            <p:cNvSpPr>
              <a:spLocks/>
            </p:cNvSpPr>
            <p:nvPr/>
          </p:nvSpPr>
          <p:spPr bwMode="auto">
            <a:xfrm>
              <a:off x="8485820" y="3388263"/>
              <a:ext cx="457126" cy="389152"/>
            </a:xfrm>
            <a:custGeom>
              <a:avLst/>
              <a:gdLst>
                <a:gd name="T0" fmla="*/ 462 w 538"/>
                <a:gd name="T1" fmla="*/ 31 h 458"/>
                <a:gd name="T2" fmla="*/ 388 w 538"/>
                <a:gd name="T3" fmla="*/ 63 h 458"/>
                <a:gd name="T4" fmla="*/ 424 w 538"/>
                <a:gd name="T5" fmla="*/ 91 h 458"/>
                <a:gd name="T6" fmla="*/ 316 w 538"/>
                <a:gd name="T7" fmla="*/ 221 h 458"/>
                <a:gd name="T8" fmla="*/ 208 w 538"/>
                <a:gd name="T9" fmla="*/ 168 h 458"/>
                <a:gd name="T10" fmla="*/ 0 w 538"/>
                <a:gd name="T11" fmla="*/ 417 h 458"/>
                <a:gd name="T12" fmla="*/ 51 w 538"/>
                <a:gd name="T13" fmla="*/ 458 h 458"/>
                <a:gd name="T14" fmla="*/ 225 w 538"/>
                <a:gd name="T15" fmla="*/ 247 h 458"/>
                <a:gd name="T16" fmla="*/ 333 w 538"/>
                <a:gd name="T17" fmla="*/ 297 h 458"/>
                <a:gd name="T18" fmla="*/ 474 w 538"/>
                <a:gd name="T19" fmla="*/ 130 h 458"/>
                <a:gd name="T20" fmla="*/ 517 w 538"/>
                <a:gd name="T21" fmla="*/ 163 h 458"/>
                <a:gd name="T22" fmla="*/ 529 w 538"/>
                <a:gd name="T23" fmla="*/ 82 h 458"/>
                <a:gd name="T24" fmla="*/ 538 w 538"/>
                <a:gd name="T25" fmla="*/ 0 h 458"/>
                <a:gd name="T26" fmla="*/ 462 w 538"/>
                <a:gd name="T27" fmla="*/ 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8" h="458">
                  <a:moveTo>
                    <a:pt x="462" y="31"/>
                  </a:moveTo>
                  <a:lnTo>
                    <a:pt x="388" y="63"/>
                  </a:lnTo>
                  <a:lnTo>
                    <a:pt x="424" y="91"/>
                  </a:lnTo>
                  <a:lnTo>
                    <a:pt x="316" y="221"/>
                  </a:lnTo>
                  <a:lnTo>
                    <a:pt x="208" y="168"/>
                  </a:lnTo>
                  <a:lnTo>
                    <a:pt x="0" y="417"/>
                  </a:lnTo>
                  <a:lnTo>
                    <a:pt x="51" y="458"/>
                  </a:lnTo>
                  <a:lnTo>
                    <a:pt x="225" y="247"/>
                  </a:lnTo>
                  <a:lnTo>
                    <a:pt x="333" y="297"/>
                  </a:lnTo>
                  <a:lnTo>
                    <a:pt x="474" y="130"/>
                  </a:lnTo>
                  <a:lnTo>
                    <a:pt x="517" y="163"/>
                  </a:lnTo>
                  <a:lnTo>
                    <a:pt x="529" y="82"/>
                  </a:lnTo>
                  <a:lnTo>
                    <a:pt x="538" y="0"/>
                  </a:lnTo>
                  <a:lnTo>
                    <a:pt x="46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9"/>
            <p:cNvSpPr>
              <a:spLocks noChangeArrowheads="1"/>
            </p:cNvSpPr>
            <p:nvPr/>
          </p:nvSpPr>
          <p:spPr bwMode="auto">
            <a:xfrm>
              <a:off x="8660853" y="3622774"/>
              <a:ext cx="45033" cy="1529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20"/>
            <p:cNvSpPr>
              <a:spLocks noChangeArrowheads="1"/>
            </p:cNvSpPr>
            <p:nvPr/>
          </p:nvSpPr>
          <p:spPr bwMode="auto">
            <a:xfrm>
              <a:off x="8586082" y="3720487"/>
              <a:ext cx="44183" cy="552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21"/>
            <p:cNvSpPr>
              <a:spLocks noChangeArrowheads="1"/>
            </p:cNvSpPr>
            <p:nvPr/>
          </p:nvSpPr>
          <p:spPr bwMode="auto">
            <a:xfrm>
              <a:off x="8744122" y="3650813"/>
              <a:ext cx="45033" cy="1249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22"/>
            <p:cNvSpPr>
              <a:spLocks noChangeArrowheads="1"/>
            </p:cNvSpPr>
            <p:nvPr/>
          </p:nvSpPr>
          <p:spPr bwMode="auto">
            <a:xfrm>
              <a:off x="8825691" y="3580290"/>
              <a:ext cx="44183" cy="195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846410" y="2982296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不好用</a:t>
            </a:r>
            <a:endParaRPr lang="en-US" sz="1200" dirty="0">
              <a:latin typeface="+mj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44837" y="339138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容易锁住</a:t>
            </a:r>
            <a:endParaRPr lang="en-US" sz="1200" dirty="0">
              <a:latin typeface="+mj-l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15301" y="3959075"/>
            <a:ext cx="144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共享盘慢</a:t>
            </a:r>
            <a:endParaRPr lang="en-US" sz="1200" dirty="0">
              <a:latin typeface="+mj-lt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00901" y="4404262"/>
            <a:ext cx="1491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编辑麻烦</a:t>
            </a:r>
            <a:endParaRPr lang="en-US" sz="1200" dirty="0">
              <a:latin typeface="+mj-lt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604402" y="3029884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达不到需求</a:t>
            </a:r>
            <a:endParaRPr lang="en-US" sz="1200" dirty="0">
              <a:latin typeface="+mj-l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826712" y="3430180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无法统计使用时间</a:t>
            </a:r>
            <a:endParaRPr lang="en-US" sz="1200" dirty="0">
              <a:latin typeface="+mj-lt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505742" y="3956356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无法灵活统计数据</a:t>
            </a:r>
            <a:endParaRPr lang="en-US" sz="1200" dirty="0">
              <a:latin typeface="+mj-lt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197424" y="436440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不能快速查看</a:t>
            </a:r>
            <a:endParaRPr lang="en-US" sz="1200" dirty="0">
              <a:latin typeface="+mj-lt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823503" y="3061491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不方便推广</a:t>
            </a:r>
            <a:endParaRPr lang="en-US" sz="1200" dirty="0">
              <a:latin typeface="+mj-lt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4558932" y="3581358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j-lt"/>
              </a:rPr>
              <a:t>EXCEL</a:t>
            </a:r>
            <a:r>
              <a:rPr lang="zh-CN" altLang="en-US" sz="1200" dirty="0" smtClean="0">
                <a:latin typeface="+mj-lt"/>
              </a:rPr>
              <a:t>方式太繁琐</a:t>
            </a:r>
            <a:endParaRPr lang="en-US" sz="1200" dirty="0">
              <a:latin typeface="+mj-lt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286203" y="3991356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无法形成产品</a:t>
            </a:r>
            <a:endParaRPr lang="en-US" sz="1200" dirty="0">
              <a:latin typeface="+mj-lt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966850" y="439498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 smtClean="0">
                <a:latin typeface="+mj-lt"/>
              </a:rPr>
              <a:t>自己都用不好</a:t>
            </a:r>
            <a:endParaRPr lang="en-US" sz="12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96336" y="3460958"/>
            <a:ext cx="11521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替换</a:t>
            </a:r>
            <a:r>
              <a:rPr lang="en-US" altLang="zh-CN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右箭头 2"/>
          <p:cNvSpPr/>
          <p:nvPr/>
        </p:nvSpPr>
        <p:spPr>
          <a:xfrm flipH="1">
            <a:off x="5737510" y="461538"/>
            <a:ext cx="836141" cy="323112"/>
          </a:xfrm>
          <a:prstGeom prst="rightArrow">
            <a:avLst>
              <a:gd name="adj1" fmla="val 57512"/>
              <a:gd name="adj2" fmla="val 9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6375" y="49998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主要问题</a:t>
            </a:r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61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6" grpId="0" animBg="1"/>
      <p:bldP spid="67" grpId="0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6" grpId="0" animBg="1"/>
      <p:bldP spid="78" grpId="0" animBg="1"/>
      <p:bldP spid="80" grpId="0" animBg="1"/>
      <p:bldP spid="82" grpId="0" animBg="1"/>
      <p:bldP spid="84" grpId="0" animBg="1"/>
      <p:bldP spid="86" grpId="0" animBg="1"/>
      <p:bldP spid="88" grpId="0" animBg="1"/>
      <p:bldP spid="90" grpId="0" animBg="1"/>
      <p:bldP spid="92" grpId="0" animBg="1"/>
      <p:bldP spid="94" grpId="0" animBg="1"/>
      <p:bldP spid="96" grpId="0" animBg="1"/>
      <p:bldP spid="98" grpId="0" animBg="1"/>
      <p:bldP spid="99" grpId="0"/>
      <p:bldP spid="100" grpId="0" animBg="1"/>
      <p:bldP spid="101" grpId="0"/>
      <p:bldP spid="102" grpId="0" animBg="1"/>
      <p:bldP spid="103" grpId="0"/>
      <p:bldP spid="104" grpId="0" animBg="1"/>
      <p:bldP spid="105" grpId="0"/>
      <p:bldP spid="106" grpId="0" animBg="1"/>
      <p:bldP spid="107" grpId="0"/>
      <p:bldP spid="108" grpId="0" animBg="1"/>
      <p:bldP spid="109" grpId="0"/>
      <p:bldP spid="110" grpId="0" animBg="1"/>
      <p:bldP spid="111" grpId="0"/>
      <p:bldP spid="112" grpId="0" animBg="1"/>
      <p:bldP spid="113" grpId="0"/>
      <p:bldP spid="114" grpId="0" animBg="1"/>
      <p:bldP spid="115" grpId="0" animBg="1"/>
      <p:bldP spid="116" grpId="0" animBg="1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2" grpId="0"/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87574"/>
            <a:ext cx="8463832" cy="2767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7860"/>
            <a:ext cx="8137154" cy="378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61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3"/>
          <p:cNvSpPr>
            <a:spLocks noEditPoints="1"/>
          </p:cNvSpPr>
          <p:nvPr/>
        </p:nvSpPr>
        <p:spPr bwMode="auto">
          <a:xfrm>
            <a:off x="467544" y="339502"/>
            <a:ext cx="406967" cy="329038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794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371689"/>
            <a:ext cx="259228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制定团队出游计划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504" y="510056"/>
            <a:ext cx="2364254" cy="41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85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"/>
          <p:cNvSpPr>
            <a:spLocks noEditPoints="1"/>
          </p:cNvSpPr>
          <p:nvPr/>
        </p:nvSpPr>
        <p:spPr bwMode="auto">
          <a:xfrm>
            <a:off x="287313" y="1800375"/>
            <a:ext cx="8644728" cy="1528463"/>
          </a:xfrm>
          <a:custGeom>
            <a:avLst/>
            <a:gdLst>
              <a:gd name="T0" fmla="*/ 2408 w 2606"/>
              <a:gd name="T1" fmla="*/ 115 h 458"/>
              <a:gd name="T2" fmla="*/ 2210 w 2606"/>
              <a:gd name="T3" fmla="*/ 0 h 458"/>
              <a:gd name="T4" fmla="*/ 2210 w 2606"/>
              <a:gd name="T5" fmla="*/ 203 h 458"/>
              <a:gd name="T6" fmla="*/ 217 w 2606"/>
              <a:gd name="T7" fmla="*/ 203 h 458"/>
              <a:gd name="T8" fmla="*/ 130 w 2606"/>
              <a:gd name="T9" fmla="*/ 153 h 458"/>
              <a:gd name="T10" fmla="*/ 0 w 2606"/>
              <a:gd name="T11" fmla="*/ 78 h 458"/>
              <a:gd name="T12" fmla="*/ 46 w 2606"/>
              <a:gd name="T13" fmla="*/ 229 h 458"/>
              <a:gd name="T14" fmla="*/ 0 w 2606"/>
              <a:gd name="T15" fmla="*/ 380 h 458"/>
              <a:gd name="T16" fmla="*/ 130 w 2606"/>
              <a:gd name="T17" fmla="*/ 305 h 458"/>
              <a:gd name="T18" fmla="*/ 217 w 2606"/>
              <a:gd name="T19" fmla="*/ 255 h 458"/>
              <a:gd name="T20" fmla="*/ 2210 w 2606"/>
              <a:gd name="T21" fmla="*/ 255 h 458"/>
              <a:gd name="T22" fmla="*/ 2210 w 2606"/>
              <a:gd name="T23" fmla="*/ 458 h 458"/>
              <a:gd name="T24" fmla="*/ 2408 w 2606"/>
              <a:gd name="T25" fmla="*/ 343 h 458"/>
              <a:gd name="T26" fmla="*/ 2606 w 2606"/>
              <a:gd name="T27" fmla="*/ 229 h 458"/>
              <a:gd name="T28" fmla="*/ 2408 w 2606"/>
              <a:gd name="T29" fmla="*/ 115 h 458"/>
              <a:gd name="T30" fmla="*/ 2352 w 2606"/>
              <a:gd name="T31" fmla="*/ 174 h 458"/>
              <a:gd name="T32" fmla="*/ 2325 w 2606"/>
              <a:gd name="T33" fmla="*/ 147 h 458"/>
              <a:gd name="T34" fmla="*/ 2352 w 2606"/>
              <a:gd name="T35" fmla="*/ 120 h 458"/>
              <a:gd name="T36" fmla="*/ 2379 w 2606"/>
              <a:gd name="T37" fmla="*/ 147 h 458"/>
              <a:gd name="T38" fmla="*/ 2352 w 2606"/>
              <a:gd name="T39" fmla="*/ 174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06" h="458">
                <a:moveTo>
                  <a:pt x="2408" y="115"/>
                </a:moveTo>
                <a:cubicBezTo>
                  <a:pt x="2210" y="0"/>
                  <a:pt x="2210" y="0"/>
                  <a:pt x="2210" y="0"/>
                </a:cubicBezTo>
                <a:cubicBezTo>
                  <a:pt x="2210" y="203"/>
                  <a:pt x="2210" y="203"/>
                  <a:pt x="2210" y="203"/>
                </a:cubicBezTo>
                <a:cubicBezTo>
                  <a:pt x="217" y="203"/>
                  <a:pt x="217" y="203"/>
                  <a:pt x="217" y="203"/>
                </a:cubicBezTo>
                <a:cubicBezTo>
                  <a:pt x="130" y="153"/>
                  <a:pt x="130" y="153"/>
                  <a:pt x="130" y="153"/>
                </a:cubicBezTo>
                <a:cubicBezTo>
                  <a:pt x="0" y="78"/>
                  <a:pt x="0" y="78"/>
                  <a:pt x="0" y="78"/>
                </a:cubicBezTo>
                <a:cubicBezTo>
                  <a:pt x="46" y="229"/>
                  <a:pt x="46" y="229"/>
                  <a:pt x="46" y="229"/>
                </a:cubicBezTo>
                <a:cubicBezTo>
                  <a:pt x="0" y="380"/>
                  <a:pt x="0" y="380"/>
                  <a:pt x="0" y="380"/>
                </a:cubicBezTo>
                <a:cubicBezTo>
                  <a:pt x="130" y="305"/>
                  <a:pt x="130" y="305"/>
                  <a:pt x="130" y="305"/>
                </a:cubicBezTo>
                <a:cubicBezTo>
                  <a:pt x="217" y="255"/>
                  <a:pt x="217" y="255"/>
                  <a:pt x="217" y="255"/>
                </a:cubicBezTo>
                <a:cubicBezTo>
                  <a:pt x="2210" y="255"/>
                  <a:pt x="2210" y="255"/>
                  <a:pt x="2210" y="255"/>
                </a:cubicBezTo>
                <a:cubicBezTo>
                  <a:pt x="2210" y="458"/>
                  <a:pt x="2210" y="458"/>
                  <a:pt x="2210" y="458"/>
                </a:cubicBezTo>
                <a:cubicBezTo>
                  <a:pt x="2408" y="343"/>
                  <a:pt x="2408" y="343"/>
                  <a:pt x="2408" y="343"/>
                </a:cubicBezTo>
                <a:cubicBezTo>
                  <a:pt x="2606" y="229"/>
                  <a:pt x="2606" y="229"/>
                  <a:pt x="2606" y="229"/>
                </a:cubicBezTo>
                <a:lnTo>
                  <a:pt x="2408" y="115"/>
                </a:lnTo>
                <a:close/>
                <a:moveTo>
                  <a:pt x="2352" y="174"/>
                </a:moveTo>
                <a:cubicBezTo>
                  <a:pt x="2337" y="174"/>
                  <a:pt x="2325" y="162"/>
                  <a:pt x="2325" y="147"/>
                </a:cubicBezTo>
                <a:cubicBezTo>
                  <a:pt x="2325" y="132"/>
                  <a:pt x="2337" y="120"/>
                  <a:pt x="2352" y="120"/>
                </a:cubicBezTo>
                <a:cubicBezTo>
                  <a:pt x="2367" y="120"/>
                  <a:pt x="2379" y="132"/>
                  <a:pt x="2379" y="147"/>
                </a:cubicBezTo>
                <a:cubicBezTo>
                  <a:pt x="2379" y="162"/>
                  <a:pt x="2367" y="174"/>
                  <a:pt x="2352" y="174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0" name="Straight Connector 18"/>
          <p:cNvCxnSpPr/>
          <p:nvPr/>
        </p:nvCxnSpPr>
        <p:spPr>
          <a:xfrm flipH="1" flipV="1">
            <a:off x="1715163" y="600816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34"/>
          <p:cNvCxnSpPr/>
          <p:nvPr/>
        </p:nvCxnSpPr>
        <p:spPr>
          <a:xfrm flipH="1" flipV="1">
            <a:off x="3701886" y="623094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40"/>
          <p:cNvCxnSpPr/>
          <p:nvPr/>
        </p:nvCxnSpPr>
        <p:spPr>
          <a:xfrm flipH="1" flipV="1">
            <a:off x="5563652" y="613915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48"/>
          <p:cNvCxnSpPr/>
          <p:nvPr/>
        </p:nvCxnSpPr>
        <p:spPr>
          <a:xfrm flipH="1">
            <a:off x="1715163" y="2960018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54"/>
          <p:cNvCxnSpPr/>
          <p:nvPr/>
        </p:nvCxnSpPr>
        <p:spPr>
          <a:xfrm flipH="1">
            <a:off x="3701886" y="2982296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0"/>
          <p:cNvCxnSpPr/>
          <p:nvPr/>
        </p:nvCxnSpPr>
        <p:spPr>
          <a:xfrm flipH="1">
            <a:off x="5563652" y="2973117"/>
            <a:ext cx="893939" cy="1582744"/>
          </a:xfrm>
          <a:prstGeom prst="line">
            <a:avLst/>
          </a:prstGeom>
          <a:ln w="254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93"/>
          <p:cNvSpPr/>
          <p:nvPr/>
        </p:nvSpPr>
        <p:spPr>
          <a:xfrm>
            <a:off x="5491228" y="544992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008484" y="475073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价格</a:t>
            </a:r>
            <a:endParaRPr lang="en-US" altLang="zh-CN" sz="1200" dirty="0"/>
          </a:p>
        </p:txBody>
      </p:sp>
      <p:sp>
        <p:nvSpPr>
          <p:cNvPr id="68" name="Oval 96"/>
          <p:cNvSpPr/>
          <p:nvPr/>
        </p:nvSpPr>
        <p:spPr>
          <a:xfrm>
            <a:off x="5723969" y="945288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4230794" y="875369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补助有限</a:t>
            </a:r>
            <a:endParaRPr lang="en-US" altLang="zh-CN" sz="1200" dirty="0"/>
          </a:p>
        </p:txBody>
      </p:sp>
      <p:sp>
        <p:nvSpPr>
          <p:cNvPr id="70" name="Oval 99"/>
          <p:cNvSpPr/>
          <p:nvPr/>
        </p:nvSpPr>
        <p:spPr>
          <a:xfrm>
            <a:off x="5966830" y="1374479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458172" y="1304560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个人自费额度适中</a:t>
            </a:r>
            <a:endParaRPr lang="en-US" altLang="zh-CN" sz="1200" dirty="0"/>
          </a:p>
        </p:txBody>
      </p:sp>
      <p:sp>
        <p:nvSpPr>
          <p:cNvPr id="72" name="Oval 102"/>
          <p:cNvSpPr/>
          <p:nvPr/>
        </p:nvSpPr>
        <p:spPr>
          <a:xfrm>
            <a:off x="6216050" y="1809242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733306" y="1739323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价格便宜也不合适</a:t>
            </a:r>
            <a:endParaRPr lang="en-US" altLang="zh-CN" sz="1200" dirty="0"/>
          </a:p>
        </p:txBody>
      </p:sp>
      <p:sp>
        <p:nvSpPr>
          <p:cNvPr id="74" name="Oval 129"/>
          <p:cNvSpPr/>
          <p:nvPr/>
        </p:nvSpPr>
        <p:spPr>
          <a:xfrm>
            <a:off x="3649400" y="4452937"/>
            <a:ext cx="138493" cy="13849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132"/>
          <p:cNvSpPr/>
          <p:nvPr/>
        </p:nvSpPr>
        <p:spPr>
          <a:xfrm>
            <a:off x="3897604" y="4049306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135"/>
          <p:cNvSpPr/>
          <p:nvPr/>
        </p:nvSpPr>
        <p:spPr>
          <a:xfrm>
            <a:off x="4109599" y="3624800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138"/>
          <p:cNvSpPr/>
          <p:nvPr/>
        </p:nvSpPr>
        <p:spPr>
          <a:xfrm>
            <a:off x="4349483" y="3228893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161"/>
          <p:cNvSpPr/>
          <p:nvPr/>
        </p:nvSpPr>
        <p:spPr>
          <a:xfrm>
            <a:off x="5487939" y="4487304"/>
            <a:ext cx="138493" cy="1384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163"/>
          <p:cNvSpPr/>
          <p:nvPr/>
        </p:nvSpPr>
        <p:spPr>
          <a:xfrm>
            <a:off x="5736143" y="4083673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165"/>
          <p:cNvSpPr/>
          <p:nvPr/>
        </p:nvSpPr>
        <p:spPr>
          <a:xfrm>
            <a:off x="5948138" y="3659167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167"/>
          <p:cNvSpPr/>
          <p:nvPr/>
        </p:nvSpPr>
        <p:spPr>
          <a:xfrm>
            <a:off x="6188022" y="3263260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169"/>
          <p:cNvSpPr/>
          <p:nvPr/>
        </p:nvSpPr>
        <p:spPr>
          <a:xfrm>
            <a:off x="1639309" y="4464241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171"/>
          <p:cNvSpPr/>
          <p:nvPr/>
        </p:nvSpPr>
        <p:spPr>
          <a:xfrm>
            <a:off x="1887513" y="4060610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173"/>
          <p:cNvSpPr/>
          <p:nvPr/>
        </p:nvSpPr>
        <p:spPr>
          <a:xfrm>
            <a:off x="2099508" y="3636104"/>
            <a:ext cx="138493" cy="13849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175"/>
          <p:cNvSpPr/>
          <p:nvPr/>
        </p:nvSpPr>
        <p:spPr>
          <a:xfrm>
            <a:off x="2339392" y="3240197"/>
            <a:ext cx="138493" cy="1384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177"/>
          <p:cNvSpPr/>
          <p:nvPr/>
        </p:nvSpPr>
        <p:spPr>
          <a:xfrm>
            <a:off x="3626248" y="552264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143504" y="48234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时间</a:t>
            </a:r>
            <a:endParaRPr lang="en-US" altLang="zh-CN" sz="1200" dirty="0"/>
          </a:p>
        </p:txBody>
      </p:sp>
      <p:sp>
        <p:nvSpPr>
          <p:cNvPr id="100" name="Oval 179"/>
          <p:cNvSpPr/>
          <p:nvPr/>
        </p:nvSpPr>
        <p:spPr>
          <a:xfrm>
            <a:off x="3858989" y="952560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2365814" y="882641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利用周末时间</a:t>
            </a:r>
            <a:endParaRPr lang="en-US" altLang="zh-CN" sz="1200" dirty="0"/>
          </a:p>
        </p:txBody>
      </p:sp>
      <p:sp>
        <p:nvSpPr>
          <p:cNvPr id="102" name="Oval 181"/>
          <p:cNvSpPr/>
          <p:nvPr/>
        </p:nvSpPr>
        <p:spPr>
          <a:xfrm>
            <a:off x="4101850" y="1381751"/>
            <a:ext cx="137160" cy="1371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2593192" y="1311832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尽量少请假</a:t>
            </a:r>
            <a:endParaRPr lang="en-US" altLang="zh-CN" sz="1200" dirty="0"/>
          </a:p>
        </p:txBody>
      </p:sp>
      <p:sp>
        <p:nvSpPr>
          <p:cNvPr id="104" name="Oval 183"/>
          <p:cNvSpPr/>
          <p:nvPr/>
        </p:nvSpPr>
        <p:spPr>
          <a:xfrm>
            <a:off x="4351070" y="1816514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2868326" y="174659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时间短了玩不尽兴</a:t>
            </a:r>
            <a:endParaRPr lang="en-US" altLang="zh-CN" sz="1200" dirty="0"/>
          </a:p>
        </p:txBody>
      </p:sp>
      <p:sp>
        <p:nvSpPr>
          <p:cNvPr id="106" name="Oval 185"/>
          <p:cNvSpPr/>
          <p:nvPr/>
        </p:nvSpPr>
        <p:spPr>
          <a:xfrm>
            <a:off x="1653242" y="552257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51520" y="50236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目的地品质</a:t>
            </a:r>
            <a:endParaRPr lang="en-US" altLang="zh-CN" sz="1200" dirty="0"/>
          </a:p>
        </p:txBody>
      </p:sp>
      <p:sp>
        <p:nvSpPr>
          <p:cNvPr id="108" name="Oval 187"/>
          <p:cNvSpPr/>
          <p:nvPr/>
        </p:nvSpPr>
        <p:spPr>
          <a:xfrm>
            <a:off x="1885983" y="95255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392808" y="882634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要找好玩的地方</a:t>
            </a:r>
            <a:endParaRPr lang="en-US" altLang="zh-CN" sz="1200" dirty="0"/>
          </a:p>
        </p:txBody>
      </p:sp>
      <p:sp>
        <p:nvSpPr>
          <p:cNvPr id="110" name="Oval 189"/>
          <p:cNvSpPr/>
          <p:nvPr/>
        </p:nvSpPr>
        <p:spPr>
          <a:xfrm>
            <a:off x="2128844" y="1381744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620186" y="131182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旅游业发达</a:t>
            </a:r>
            <a:endParaRPr lang="en-US" altLang="zh-CN" sz="1200" dirty="0"/>
          </a:p>
        </p:txBody>
      </p:sp>
      <p:sp>
        <p:nvSpPr>
          <p:cNvPr id="112" name="Oval 191"/>
          <p:cNvSpPr/>
          <p:nvPr/>
        </p:nvSpPr>
        <p:spPr>
          <a:xfrm>
            <a:off x="2378064" y="1816507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895320" y="1746588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社会治安良好</a:t>
            </a:r>
            <a:endParaRPr lang="en-US" altLang="zh-CN" sz="1200" dirty="0"/>
          </a:p>
        </p:txBody>
      </p:sp>
      <p:sp>
        <p:nvSpPr>
          <p:cNvPr id="114" name="Oval 7"/>
          <p:cNvSpPr/>
          <p:nvPr/>
        </p:nvSpPr>
        <p:spPr>
          <a:xfrm>
            <a:off x="2218472" y="215337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8"/>
          <p:cNvSpPr/>
          <p:nvPr/>
        </p:nvSpPr>
        <p:spPr>
          <a:xfrm>
            <a:off x="4145726" y="215337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9"/>
          <p:cNvSpPr/>
          <p:nvPr/>
        </p:nvSpPr>
        <p:spPr>
          <a:xfrm>
            <a:off x="6072981" y="2153371"/>
            <a:ext cx="822469" cy="822470"/>
          </a:xfrm>
          <a:prstGeom prst="ellipse">
            <a:avLst/>
          </a:prstGeom>
          <a:solidFill>
            <a:schemeClr val="bg2"/>
          </a:solidFill>
          <a:ln w="508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"/>
          <p:cNvGrpSpPr/>
          <p:nvPr/>
        </p:nvGrpSpPr>
        <p:grpSpPr>
          <a:xfrm>
            <a:off x="2477885" y="2330518"/>
            <a:ext cx="373781" cy="473320"/>
            <a:chOff x="4741189" y="3373208"/>
            <a:chExt cx="373781" cy="473320"/>
          </a:xfrm>
          <a:solidFill>
            <a:srgbClr val="0070C0"/>
          </a:solidFill>
        </p:grpSpPr>
        <p:sp>
          <p:nvSpPr>
            <p:cNvPr id="118" name="Oval 5"/>
            <p:cNvSpPr>
              <a:spLocks noChangeArrowheads="1"/>
            </p:cNvSpPr>
            <p:nvPr/>
          </p:nvSpPr>
          <p:spPr bwMode="auto">
            <a:xfrm>
              <a:off x="4775723" y="3373208"/>
              <a:ext cx="251896" cy="2539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"/>
            <p:cNvSpPr>
              <a:spLocks/>
            </p:cNvSpPr>
            <p:nvPr/>
          </p:nvSpPr>
          <p:spPr bwMode="auto">
            <a:xfrm>
              <a:off x="4741189" y="3629166"/>
              <a:ext cx="293540" cy="217362"/>
            </a:xfrm>
            <a:custGeom>
              <a:avLst/>
              <a:gdLst>
                <a:gd name="T0" fmla="*/ 86 w 120"/>
                <a:gd name="T1" fmla="*/ 50 h 89"/>
                <a:gd name="T2" fmla="*/ 114 w 120"/>
                <a:gd name="T3" fmla="*/ 13 h 89"/>
                <a:gd name="T4" fmla="*/ 106 w 120"/>
                <a:gd name="T5" fmla="*/ 0 h 89"/>
                <a:gd name="T6" fmla="*/ 65 w 120"/>
                <a:gd name="T7" fmla="*/ 12 h 89"/>
                <a:gd name="T8" fmla="*/ 24 w 120"/>
                <a:gd name="T9" fmla="*/ 0 h 89"/>
                <a:gd name="T10" fmla="*/ 0 w 120"/>
                <a:gd name="T11" fmla="*/ 89 h 89"/>
                <a:gd name="T12" fmla="*/ 120 w 120"/>
                <a:gd name="T13" fmla="*/ 89 h 89"/>
                <a:gd name="T14" fmla="*/ 86 w 120"/>
                <a:gd name="T15" fmla="*/ 5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89">
                  <a:moveTo>
                    <a:pt x="86" y="50"/>
                  </a:moveTo>
                  <a:cubicBezTo>
                    <a:pt x="86" y="33"/>
                    <a:pt x="98" y="18"/>
                    <a:pt x="114" y="13"/>
                  </a:cubicBezTo>
                  <a:cubicBezTo>
                    <a:pt x="112" y="8"/>
                    <a:pt x="109" y="4"/>
                    <a:pt x="106" y="0"/>
                  </a:cubicBezTo>
                  <a:cubicBezTo>
                    <a:pt x="95" y="8"/>
                    <a:pt x="80" y="12"/>
                    <a:pt x="65" y="12"/>
                  </a:cubicBezTo>
                  <a:cubicBezTo>
                    <a:pt x="50" y="12"/>
                    <a:pt x="36" y="8"/>
                    <a:pt x="24" y="0"/>
                  </a:cubicBezTo>
                  <a:cubicBezTo>
                    <a:pt x="10" y="21"/>
                    <a:pt x="1" y="53"/>
                    <a:pt x="0" y="89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01" y="86"/>
                    <a:pt x="86" y="70"/>
                    <a:pt x="8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"/>
            <p:cNvSpPr>
              <a:spLocks noEditPoints="1"/>
            </p:cNvSpPr>
            <p:nvPr/>
          </p:nvSpPr>
          <p:spPr bwMode="auto">
            <a:xfrm>
              <a:off x="4978865" y="3682999"/>
              <a:ext cx="136105" cy="137121"/>
            </a:xfrm>
            <a:custGeom>
              <a:avLst/>
              <a:gdLst>
                <a:gd name="T0" fmla="*/ 28 w 56"/>
                <a:gd name="T1" fmla="*/ 0 h 56"/>
                <a:gd name="T2" fmla="*/ 21 w 56"/>
                <a:gd name="T3" fmla="*/ 1 h 56"/>
                <a:gd name="T4" fmla="*/ 0 w 56"/>
                <a:gd name="T5" fmla="*/ 28 h 56"/>
                <a:gd name="T6" fmla="*/ 28 w 56"/>
                <a:gd name="T7" fmla="*/ 56 h 56"/>
                <a:gd name="T8" fmla="*/ 33 w 56"/>
                <a:gd name="T9" fmla="*/ 56 h 56"/>
                <a:gd name="T10" fmla="*/ 56 w 56"/>
                <a:gd name="T11" fmla="*/ 28 h 56"/>
                <a:gd name="T12" fmla="*/ 28 w 56"/>
                <a:gd name="T13" fmla="*/ 0 h 56"/>
                <a:gd name="T14" fmla="*/ 47 w 56"/>
                <a:gd name="T15" fmla="*/ 34 h 56"/>
                <a:gd name="T16" fmla="*/ 33 w 56"/>
                <a:gd name="T17" fmla="*/ 34 h 56"/>
                <a:gd name="T18" fmla="*/ 33 w 56"/>
                <a:gd name="T19" fmla="*/ 48 h 56"/>
                <a:gd name="T20" fmla="*/ 33 w 56"/>
                <a:gd name="T21" fmla="*/ 48 h 56"/>
                <a:gd name="T22" fmla="*/ 22 w 56"/>
                <a:gd name="T23" fmla="*/ 48 h 56"/>
                <a:gd name="T24" fmla="*/ 22 w 56"/>
                <a:gd name="T25" fmla="*/ 34 h 56"/>
                <a:gd name="T26" fmla="*/ 8 w 56"/>
                <a:gd name="T27" fmla="*/ 34 h 56"/>
                <a:gd name="T28" fmla="*/ 8 w 56"/>
                <a:gd name="T29" fmla="*/ 23 h 56"/>
                <a:gd name="T30" fmla="*/ 22 w 56"/>
                <a:gd name="T31" fmla="*/ 23 h 56"/>
                <a:gd name="T32" fmla="*/ 22 w 56"/>
                <a:gd name="T33" fmla="*/ 9 h 56"/>
                <a:gd name="T34" fmla="*/ 24 w 56"/>
                <a:gd name="T35" fmla="*/ 9 h 56"/>
                <a:gd name="T36" fmla="*/ 33 w 56"/>
                <a:gd name="T37" fmla="*/ 9 h 56"/>
                <a:gd name="T38" fmla="*/ 33 w 56"/>
                <a:gd name="T39" fmla="*/ 23 h 56"/>
                <a:gd name="T40" fmla="*/ 47 w 56"/>
                <a:gd name="T41" fmla="*/ 23 h 56"/>
                <a:gd name="T42" fmla="*/ 47 w 56"/>
                <a:gd name="T4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26" y="0"/>
                    <a:pt x="23" y="0"/>
                    <a:pt x="21" y="1"/>
                  </a:cubicBezTo>
                  <a:cubicBezTo>
                    <a:pt x="9" y="4"/>
                    <a:pt x="0" y="15"/>
                    <a:pt x="0" y="28"/>
                  </a:cubicBezTo>
                  <a:cubicBezTo>
                    <a:pt x="0" y="44"/>
                    <a:pt x="12" y="56"/>
                    <a:pt x="28" y="56"/>
                  </a:cubicBezTo>
                  <a:cubicBezTo>
                    <a:pt x="30" y="56"/>
                    <a:pt x="31" y="56"/>
                    <a:pt x="33" y="56"/>
                  </a:cubicBezTo>
                  <a:cubicBezTo>
                    <a:pt x="46" y="53"/>
                    <a:pt x="56" y="42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4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47" y="23"/>
                    <a:pt x="47" y="23"/>
                    <a:pt x="47" y="23"/>
                  </a:cubicBezTo>
                  <a:lnTo>
                    <a:pt x="47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2"/>
          <p:cNvGrpSpPr/>
          <p:nvPr/>
        </p:nvGrpSpPr>
        <p:grpSpPr>
          <a:xfrm>
            <a:off x="4360829" y="2334027"/>
            <a:ext cx="362218" cy="450588"/>
            <a:chOff x="6624133" y="3376717"/>
            <a:chExt cx="362218" cy="450588"/>
          </a:xfrm>
          <a:solidFill>
            <a:srgbClr val="92D050"/>
          </a:solidFill>
        </p:grpSpPr>
        <p:sp>
          <p:nvSpPr>
            <p:cNvPr id="122" name="Oval 11"/>
            <p:cNvSpPr>
              <a:spLocks noChangeArrowheads="1"/>
            </p:cNvSpPr>
            <p:nvPr/>
          </p:nvSpPr>
          <p:spPr bwMode="auto">
            <a:xfrm>
              <a:off x="6650352" y="3376717"/>
              <a:ext cx="193248" cy="1942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"/>
            <p:cNvSpPr>
              <a:spLocks/>
            </p:cNvSpPr>
            <p:nvPr/>
          </p:nvSpPr>
          <p:spPr bwMode="auto">
            <a:xfrm>
              <a:off x="6624133" y="3572878"/>
              <a:ext cx="202958" cy="165086"/>
            </a:xfrm>
            <a:custGeom>
              <a:avLst/>
              <a:gdLst>
                <a:gd name="T0" fmla="*/ 87 w 87"/>
                <a:gd name="T1" fmla="*/ 49 h 71"/>
                <a:gd name="T2" fmla="*/ 78 w 87"/>
                <a:gd name="T3" fmla="*/ 24 h 71"/>
                <a:gd name="T4" fmla="*/ 86 w 87"/>
                <a:gd name="T5" fmla="*/ 0 h 71"/>
                <a:gd name="T6" fmla="*/ 85 w 87"/>
                <a:gd name="T7" fmla="*/ 0 h 71"/>
                <a:gd name="T8" fmla="*/ 53 w 87"/>
                <a:gd name="T9" fmla="*/ 10 h 71"/>
                <a:gd name="T10" fmla="*/ 20 w 87"/>
                <a:gd name="T11" fmla="*/ 0 h 71"/>
                <a:gd name="T12" fmla="*/ 0 w 87"/>
                <a:gd name="T13" fmla="*/ 71 h 71"/>
                <a:gd name="T14" fmla="*/ 76 w 87"/>
                <a:gd name="T15" fmla="*/ 71 h 71"/>
                <a:gd name="T16" fmla="*/ 85 w 87"/>
                <a:gd name="T17" fmla="*/ 52 h 71"/>
                <a:gd name="T18" fmla="*/ 87 w 87"/>
                <a:gd name="T19" fmla="*/ 4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71">
                  <a:moveTo>
                    <a:pt x="87" y="49"/>
                  </a:moveTo>
                  <a:cubicBezTo>
                    <a:pt x="81" y="42"/>
                    <a:pt x="78" y="33"/>
                    <a:pt x="78" y="24"/>
                  </a:cubicBezTo>
                  <a:cubicBezTo>
                    <a:pt x="78" y="15"/>
                    <a:pt x="81" y="7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76" y="6"/>
                    <a:pt x="65" y="10"/>
                    <a:pt x="53" y="10"/>
                  </a:cubicBezTo>
                  <a:cubicBezTo>
                    <a:pt x="40" y="10"/>
                    <a:pt x="29" y="6"/>
                    <a:pt x="20" y="0"/>
                  </a:cubicBezTo>
                  <a:cubicBezTo>
                    <a:pt x="8" y="17"/>
                    <a:pt x="1" y="42"/>
                    <a:pt x="0" y="71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8" y="64"/>
                    <a:pt x="81" y="57"/>
                    <a:pt x="85" y="52"/>
                  </a:cubicBez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"/>
            <p:cNvSpPr>
              <a:spLocks/>
            </p:cNvSpPr>
            <p:nvPr/>
          </p:nvSpPr>
          <p:spPr bwMode="auto">
            <a:xfrm>
              <a:off x="6822236" y="3556370"/>
              <a:ext cx="144693" cy="144693"/>
            </a:xfrm>
            <a:custGeom>
              <a:avLst/>
              <a:gdLst>
                <a:gd name="T0" fmla="*/ 0 w 62"/>
                <a:gd name="T1" fmla="*/ 31 h 62"/>
                <a:gd name="T2" fmla="*/ 19 w 62"/>
                <a:gd name="T3" fmla="*/ 59 h 62"/>
                <a:gd name="T4" fmla="*/ 31 w 62"/>
                <a:gd name="T5" fmla="*/ 62 h 62"/>
                <a:gd name="T6" fmla="*/ 62 w 62"/>
                <a:gd name="T7" fmla="*/ 31 h 62"/>
                <a:gd name="T8" fmla="*/ 31 w 62"/>
                <a:gd name="T9" fmla="*/ 0 h 62"/>
                <a:gd name="T10" fmla="*/ 5 w 62"/>
                <a:gd name="T11" fmla="*/ 14 h 62"/>
                <a:gd name="T12" fmla="*/ 0 w 62"/>
                <a:gd name="T13" fmla="*/ 3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2">
                  <a:moveTo>
                    <a:pt x="0" y="31"/>
                  </a:moveTo>
                  <a:cubicBezTo>
                    <a:pt x="0" y="44"/>
                    <a:pt x="7" y="55"/>
                    <a:pt x="19" y="59"/>
                  </a:cubicBezTo>
                  <a:cubicBezTo>
                    <a:pt x="22" y="61"/>
                    <a:pt x="26" y="62"/>
                    <a:pt x="31" y="62"/>
                  </a:cubicBezTo>
                  <a:cubicBezTo>
                    <a:pt x="48" y="62"/>
                    <a:pt x="62" y="48"/>
                    <a:pt x="62" y="31"/>
                  </a:cubicBezTo>
                  <a:cubicBezTo>
                    <a:pt x="62" y="14"/>
                    <a:pt x="48" y="0"/>
                    <a:pt x="31" y="0"/>
                  </a:cubicBezTo>
                  <a:cubicBezTo>
                    <a:pt x="20" y="0"/>
                    <a:pt x="10" y="5"/>
                    <a:pt x="5" y="14"/>
                  </a:cubicBezTo>
                  <a:cubicBezTo>
                    <a:pt x="1" y="19"/>
                    <a:pt x="0" y="25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/>
            <p:cNvSpPr>
              <a:spLocks/>
            </p:cNvSpPr>
            <p:nvPr/>
          </p:nvSpPr>
          <p:spPr bwMode="auto">
            <a:xfrm>
              <a:off x="6801843" y="3703005"/>
              <a:ext cx="184508" cy="124300"/>
            </a:xfrm>
            <a:custGeom>
              <a:avLst/>
              <a:gdLst>
                <a:gd name="T0" fmla="*/ 64 w 79"/>
                <a:gd name="T1" fmla="*/ 0 h 53"/>
                <a:gd name="T2" fmla="*/ 40 w 79"/>
                <a:gd name="T3" fmla="*/ 7 h 53"/>
                <a:gd name="T4" fmla="*/ 28 w 79"/>
                <a:gd name="T5" fmla="*/ 6 h 53"/>
                <a:gd name="T6" fmla="*/ 15 w 79"/>
                <a:gd name="T7" fmla="*/ 0 h 53"/>
                <a:gd name="T8" fmla="*/ 7 w 79"/>
                <a:gd name="T9" fmla="*/ 15 h 53"/>
                <a:gd name="T10" fmla="*/ 0 w 79"/>
                <a:gd name="T11" fmla="*/ 53 h 53"/>
                <a:gd name="T12" fmla="*/ 79 w 79"/>
                <a:gd name="T13" fmla="*/ 53 h 53"/>
                <a:gd name="T14" fmla="*/ 64 w 79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53">
                  <a:moveTo>
                    <a:pt x="64" y="0"/>
                  </a:moveTo>
                  <a:cubicBezTo>
                    <a:pt x="57" y="5"/>
                    <a:pt x="49" y="7"/>
                    <a:pt x="40" y="7"/>
                  </a:cubicBezTo>
                  <a:cubicBezTo>
                    <a:pt x="36" y="7"/>
                    <a:pt x="32" y="7"/>
                    <a:pt x="28" y="6"/>
                  </a:cubicBezTo>
                  <a:cubicBezTo>
                    <a:pt x="24" y="5"/>
                    <a:pt x="19" y="3"/>
                    <a:pt x="15" y="0"/>
                  </a:cubicBezTo>
                  <a:cubicBezTo>
                    <a:pt x="12" y="4"/>
                    <a:pt x="9" y="9"/>
                    <a:pt x="7" y="15"/>
                  </a:cubicBezTo>
                  <a:cubicBezTo>
                    <a:pt x="3" y="26"/>
                    <a:pt x="1" y="39"/>
                    <a:pt x="0" y="53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8" y="31"/>
                    <a:pt x="73" y="12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oup 3"/>
          <p:cNvGrpSpPr/>
          <p:nvPr/>
        </p:nvGrpSpPr>
        <p:grpSpPr>
          <a:xfrm>
            <a:off x="6233402" y="2345573"/>
            <a:ext cx="457126" cy="389152"/>
            <a:chOff x="8485820" y="3388263"/>
            <a:chExt cx="457126" cy="389152"/>
          </a:xfrm>
          <a:solidFill>
            <a:srgbClr val="FFC000"/>
          </a:solidFill>
        </p:grpSpPr>
        <p:sp>
          <p:nvSpPr>
            <p:cNvPr id="127" name="Freeform 18"/>
            <p:cNvSpPr>
              <a:spLocks/>
            </p:cNvSpPr>
            <p:nvPr/>
          </p:nvSpPr>
          <p:spPr bwMode="auto">
            <a:xfrm>
              <a:off x="8485820" y="3388263"/>
              <a:ext cx="457126" cy="389152"/>
            </a:xfrm>
            <a:custGeom>
              <a:avLst/>
              <a:gdLst>
                <a:gd name="T0" fmla="*/ 462 w 538"/>
                <a:gd name="T1" fmla="*/ 31 h 458"/>
                <a:gd name="T2" fmla="*/ 388 w 538"/>
                <a:gd name="T3" fmla="*/ 63 h 458"/>
                <a:gd name="T4" fmla="*/ 424 w 538"/>
                <a:gd name="T5" fmla="*/ 91 h 458"/>
                <a:gd name="T6" fmla="*/ 316 w 538"/>
                <a:gd name="T7" fmla="*/ 221 h 458"/>
                <a:gd name="T8" fmla="*/ 208 w 538"/>
                <a:gd name="T9" fmla="*/ 168 h 458"/>
                <a:gd name="T10" fmla="*/ 0 w 538"/>
                <a:gd name="T11" fmla="*/ 417 h 458"/>
                <a:gd name="T12" fmla="*/ 51 w 538"/>
                <a:gd name="T13" fmla="*/ 458 h 458"/>
                <a:gd name="T14" fmla="*/ 225 w 538"/>
                <a:gd name="T15" fmla="*/ 247 h 458"/>
                <a:gd name="T16" fmla="*/ 333 w 538"/>
                <a:gd name="T17" fmla="*/ 297 h 458"/>
                <a:gd name="T18" fmla="*/ 474 w 538"/>
                <a:gd name="T19" fmla="*/ 130 h 458"/>
                <a:gd name="T20" fmla="*/ 517 w 538"/>
                <a:gd name="T21" fmla="*/ 163 h 458"/>
                <a:gd name="T22" fmla="*/ 529 w 538"/>
                <a:gd name="T23" fmla="*/ 82 h 458"/>
                <a:gd name="T24" fmla="*/ 538 w 538"/>
                <a:gd name="T25" fmla="*/ 0 h 458"/>
                <a:gd name="T26" fmla="*/ 462 w 538"/>
                <a:gd name="T27" fmla="*/ 31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8" h="458">
                  <a:moveTo>
                    <a:pt x="462" y="31"/>
                  </a:moveTo>
                  <a:lnTo>
                    <a:pt x="388" y="63"/>
                  </a:lnTo>
                  <a:lnTo>
                    <a:pt x="424" y="91"/>
                  </a:lnTo>
                  <a:lnTo>
                    <a:pt x="316" y="221"/>
                  </a:lnTo>
                  <a:lnTo>
                    <a:pt x="208" y="168"/>
                  </a:lnTo>
                  <a:lnTo>
                    <a:pt x="0" y="417"/>
                  </a:lnTo>
                  <a:lnTo>
                    <a:pt x="51" y="458"/>
                  </a:lnTo>
                  <a:lnTo>
                    <a:pt x="225" y="247"/>
                  </a:lnTo>
                  <a:lnTo>
                    <a:pt x="333" y="297"/>
                  </a:lnTo>
                  <a:lnTo>
                    <a:pt x="474" y="130"/>
                  </a:lnTo>
                  <a:lnTo>
                    <a:pt x="517" y="163"/>
                  </a:lnTo>
                  <a:lnTo>
                    <a:pt x="529" y="82"/>
                  </a:lnTo>
                  <a:lnTo>
                    <a:pt x="538" y="0"/>
                  </a:lnTo>
                  <a:lnTo>
                    <a:pt x="462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Rectangle 19"/>
            <p:cNvSpPr>
              <a:spLocks noChangeArrowheads="1"/>
            </p:cNvSpPr>
            <p:nvPr/>
          </p:nvSpPr>
          <p:spPr bwMode="auto">
            <a:xfrm>
              <a:off x="8660853" y="3622774"/>
              <a:ext cx="45033" cy="15294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Rectangle 20"/>
            <p:cNvSpPr>
              <a:spLocks noChangeArrowheads="1"/>
            </p:cNvSpPr>
            <p:nvPr/>
          </p:nvSpPr>
          <p:spPr bwMode="auto">
            <a:xfrm>
              <a:off x="8586082" y="3720487"/>
              <a:ext cx="44183" cy="5522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21"/>
            <p:cNvSpPr>
              <a:spLocks noChangeArrowheads="1"/>
            </p:cNvSpPr>
            <p:nvPr/>
          </p:nvSpPr>
          <p:spPr bwMode="auto">
            <a:xfrm>
              <a:off x="8744122" y="3650813"/>
              <a:ext cx="45033" cy="12490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22"/>
            <p:cNvSpPr>
              <a:spLocks noChangeArrowheads="1"/>
            </p:cNvSpPr>
            <p:nvPr/>
          </p:nvSpPr>
          <p:spPr bwMode="auto">
            <a:xfrm>
              <a:off x="8825691" y="3580290"/>
              <a:ext cx="44183" cy="1954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846410" y="2982296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目的地品质</a:t>
            </a:r>
            <a:endParaRPr lang="en-US" altLang="zh-CN" sz="1200" dirty="0"/>
          </a:p>
        </p:txBody>
      </p:sp>
      <p:sp>
        <p:nvSpPr>
          <p:cNvPr id="139" name="TextBox 138"/>
          <p:cNvSpPr txBox="1"/>
          <p:nvPr/>
        </p:nvSpPr>
        <p:spPr>
          <a:xfrm>
            <a:off x="644837" y="3391385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要找好玩的地方</a:t>
            </a:r>
            <a:endParaRPr lang="en-US" altLang="zh-CN" sz="1200" dirty="0"/>
          </a:p>
        </p:txBody>
      </p:sp>
      <p:sp>
        <p:nvSpPr>
          <p:cNvPr id="140" name="TextBox 139"/>
          <p:cNvSpPr txBox="1"/>
          <p:nvPr/>
        </p:nvSpPr>
        <p:spPr>
          <a:xfrm>
            <a:off x="415301" y="3959075"/>
            <a:ext cx="1440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旅游业发达</a:t>
            </a:r>
            <a:endParaRPr lang="en-US" altLang="zh-CN" sz="1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00901" y="4404262"/>
            <a:ext cx="1491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社会治安良好</a:t>
            </a:r>
            <a:endParaRPr lang="en-US" altLang="zh-CN" sz="1200" dirty="0"/>
          </a:p>
        </p:txBody>
      </p:sp>
      <p:sp>
        <p:nvSpPr>
          <p:cNvPr id="142" name="TextBox 141"/>
          <p:cNvSpPr txBox="1"/>
          <p:nvPr/>
        </p:nvSpPr>
        <p:spPr>
          <a:xfrm>
            <a:off x="2604402" y="3029884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时间</a:t>
            </a:r>
            <a:endParaRPr lang="en-US" altLang="zh-CN" sz="1200" dirty="0"/>
          </a:p>
        </p:txBody>
      </p:sp>
      <p:sp>
        <p:nvSpPr>
          <p:cNvPr id="143" name="TextBox 142"/>
          <p:cNvSpPr txBox="1"/>
          <p:nvPr/>
        </p:nvSpPr>
        <p:spPr>
          <a:xfrm>
            <a:off x="2826712" y="3430180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利用周末时间</a:t>
            </a:r>
            <a:endParaRPr lang="en-US" altLang="zh-CN" sz="1200" dirty="0"/>
          </a:p>
        </p:txBody>
      </p:sp>
      <p:sp>
        <p:nvSpPr>
          <p:cNvPr id="144" name="TextBox 143"/>
          <p:cNvSpPr txBox="1"/>
          <p:nvPr/>
        </p:nvSpPr>
        <p:spPr>
          <a:xfrm>
            <a:off x="2505742" y="3956356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尽量少请假</a:t>
            </a:r>
            <a:endParaRPr lang="en-US" altLang="zh-CN" sz="1200" dirty="0"/>
          </a:p>
        </p:txBody>
      </p:sp>
      <p:sp>
        <p:nvSpPr>
          <p:cNvPr id="145" name="TextBox 144"/>
          <p:cNvSpPr txBox="1"/>
          <p:nvPr/>
        </p:nvSpPr>
        <p:spPr>
          <a:xfrm>
            <a:off x="2197424" y="436440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时间短了玩不尽兴</a:t>
            </a:r>
            <a:endParaRPr lang="en-US" altLang="zh-CN" sz="1200" dirty="0"/>
          </a:p>
        </p:txBody>
      </p:sp>
      <p:sp>
        <p:nvSpPr>
          <p:cNvPr id="146" name="TextBox 145"/>
          <p:cNvSpPr txBox="1"/>
          <p:nvPr/>
        </p:nvSpPr>
        <p:spPr>
          <a:xfrm>
            <a:off x="4823503" y="3061491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价格</a:t>
            </a:r>
            <a:endParaRPr lang="en-US" altLang="zh-CN" sz="1200" dirty="0"/>
          </a:p>
        </p:txBody>
      </p:sp>
      <p:sp>
        <p:nvSpPr>
          <p:cNvPr id="147" name="TextBox 146"/>
          <p:cNvSpPr txBox="1"/>
          <p:nvPr/>
        </p:nvSpPr>
        <p:spPr>
          <a:xfrm>
            <a:off x="4558932" y="3581358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补助有限</a:t>
            </a:r>
            <a:endParaRPr lang="en-US" altLang="zh-CN" sz="1200" dirty="0"/>
          </a:p>
        </p:txBody>
      </p:sp>
      <p:sp>
        <p:nvSpPr>
          <p:cNvPr id="148" name="TextBox 147"/>
          <p:cNvSpPr txBox="1"/>
          <p:nvPr/>
        </p:nvSpPr>
        <p:spPr>
          <a:xfrm>
            <a:off x="4286203" y="3991356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个人自费额度适中</a:t>
            </a:r>
            <a:endParaRPr lang="en-US" altLang="zh-CN" sz="1200" dirty="0"/>
          </a:p>
        </p:txBody>
      </p:sp>
      <p:sp>
        <p:nvSpPr>
          <p:cNvPr id="149" name="TextBox 148"/>
          <p:cNvSpPr txBox="1"/>
          <p:nvPr/>
        </p:nvSpPr>
        <p:spPr>
          <a:xfrm>
            <a:off x="3966850" y="4394987"/>
            <a:ext cx="1417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/>
              <a:t>价格便宜也不合适</a:t>
            </a:r>
            <a:endParaRPr lang="en-US" altLang="zh-CN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7164288" y="3460958"/>
            <a:ext cx="15841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b="1" dirty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制定出游目的地</a:t>
            </a:r>
          </a:p>
        </p:txBody>
      </p:sp>
      <p:sp>
        <p:nvSpPr>
          <p:cNvPr id="3" name="右箭头 2"/>
          <p:cNvSpPr/>
          <p:nvPr/>
        </p:nvSpPr>
        <p:spPr>
          <a:xfrm flipH="1">
            <a:off x="5737510" y="461538"/>
            <a:ext cx="836141" cy="323112"/>
          </a:xfrm>
          <a:prstGeom prst="rightArrow">
            <a:avLst>
              <a:gd name="adj1" fmla="val 57512"/>
              <a:gd name="adj2" fmla="val 97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6375" y="499983"/>
            <a:ext cx="8207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主要问题</a:t>
            </a:r>
            <a:endParaRPr lang="zh-CN" altLang="en-US" sz="1600" b="1" dirty="0" smtClean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481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6" grpId="0" animBg="1"/>
      <p:bldP spid="67" grpId="0"/>
      <p:bldP spid="68" grpId="0" animBg="1"/>
      <p:bldP spid="69" grpId="0"/>
      <p:bldP spid="70" grpId="0" animBg="1"/>
      <p:bldP spid="71" grpId="0"/>
      <p:bldP spid="72" grpId="0" animBg="1"/>
      <p:bldP spid="73" grpId="0"/>
      <p:bldP spid="74" grpId="0" animBg="1"/>
      <p:bldP spid="76" grpId="0" animBg="1"/>
      <p:bldP spid="78" grpId="0" animBg="1"/>
      <p:bldP spid="80" grpId="0" animBg="1"/>
      <p:bldP spid="82" grpId="0" animBg="1"/>
      <p:bldP spid="84" grpId="0" animBg="1"/>
      <p:bldP spid="86" grpId="0" animBg="1"/>
      <p:bldP spid="88" grpId="0" animBg="1"/>
      <p:bldP spid="90" grpId="0" animBg="1"/>
      <p:bldP spid="92" grpId="0" animBg="1"/>
      <p:bldP spid="94" grpId="0" animBg="1"/>
      <p:bldP spid="96" grpId="0" animBg="1"/>
      <p:bldP spid="98" grpId="0" animBg="1"/>
      <p:bldP spid="99" grpId="0"/>
      <p:bldP spid="100" grpId="0" animBg="1"/>
      <p:bldP spid="101" grpId="0"/>
      <p:bldP spid="102" grpId="0" animBg="1"/>
      <p:bldP spid="103" grpId="0"/>
      <p:bldP spid="104" grpId="0" animBg="1"/>
      <p:bldP spid="105" grpId="0"/>
      <p:bldP spid="106" grpId="0" animBg="1"/>
      <p:bldP spid="107" grpId="0"/>
      <p:bldP spid="108" grpId="0" animBg="1"/>
      <p:bldP spid="109" grpId="0"/>
      <p:bldP spid="110" grpId="0" animBg="1"/>
      <p:bldP spid="111" grpId="0"/>
      <p:bldP spid="112" grpId="0" animBg="1"/>
      <p:bldP spid="113" grpId="0"/>
      <p:bldP spid="114" grpId="0" animBg="1"/>
      <p:bldP spid="115" grpId="0" animBg="1"/>
      <p:bldP spid="116" grpId="0" animBg="1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2" grpId="0"/>
      <p:bldP spid="3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72" y="612068"/>
            <a:ext cx="6547418" cy="38533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45187"/>
            <a:ext cx="6407082" cy="38533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29" y="545187"/>
            <a:ext cx="5589355" cy="38533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12" y="709066"/>
            <a:ext cx="6708695" cy="35256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29" y="682348"/>
            <a:ext cx="6394671" cy="33757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772380"/>
            <a:ext cx="6580230" cy="353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85383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25179"/>
            <a:ext cx="6576254" cy="32520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89" y="555526"/>
            <a:ext cx="6857475" cy="38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85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Joel Hanson、sara Groves - Traveling Ligh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94449" y="143035"/>
            <a:ext cx="457081" cy="457081"/>
          </a:xfrm>
          <a:prstGeom prst="rect">
            <a:avLst/>
          </a:prstGeom>
        </p:spPr>
      </p:pic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1140245" y="1111471"/>
            <a:ext cx="1585500" cy="1535506"/>
          </a:xfrm>
          <a:custGeom>
            <a:avLst/>
            <a:gdLst>
              <a:gd name="T0" fmla="*/ 296 w 2736"/>
              <a:gd name="T1" fmla="*/ 1034 h 2655"/>
              <a:gd name="T2" fmla="*/ 408 w 2736"/>
              <a:gd name="T3" fmla="*/ 885 h 2655"/>
              <a:gd name="T4" fmla="*/ 653 w 2736"/>
              <a:gd name="T5" fmla="*/ 672 h 2655"/>
              <a:gd name="T6" fmla="*/ 529 w 2736"/>
              <a:gd name="T7" fmla="*/ 1064 h 2655"/>
              <a:gd name="T8" fmla="*/ 410 w 2736"/>
              <a:gd name="T9" fmla="*/ 1501 h 2655"/>
              <a:gd name="T10" fmla="*/ 334 w 2736"/>
              <a:gd name="T11" fmla="*/ 1721 h 2655"/>
              <a:gd name="T12" fmla="*/ 583 w 2736"/>
              <a:gd name="T13" fmla="*/ 1601 h 2655"/>
              <a:gd name="T14" fmla="*/ 731 w 2736"/>
              <a:gd name="T15" fmla="*/ 1208 h 2655"/>
              <a:gd name="T16" fmla="*/ 953 w 2736"/>
              <a:gd name="T17" fmla="*/ 1310 h 2655"/>
              <a:gd name="T18" fmla="*/ 1059 w 2736"/>
              <a:gd name="T19" fmla="*/ 1532 h 2655"/>
              <a:gd name="T20" fmla="*/ 1151 w 2736"/>
              <a:gd name="T21" fmla="*/ 1455 h 2655"/>
              <a:gd name="T22" fmla="*/ 1103 w 2736"/>
              <a:gd name="T23" fmla="*/ 1165 h 2655"/>
              <a:gd name="T24" fmla="*/ 890 w 2736"/>
              <a:gd name="T25" fmla="*/ 1058 h 2655"/>
              <a:gd name="T26" fmla="*/ 1161 w 2736"/>
              <a:gd name="T27" fmla="*/ 967 h 2655"/>
              <a:gd name="T28" fmla="*/ 1586 w 2736"/>
              <a:gd name="T29" fmla="*/ 831 h 2655"/>
              <a:gd name="T30" fmla="*/ 1205 w 2736"/>
              <a:gd name="T31" fmla="*/ 817 h 2655"/>
              <a:gd name="T32" fmla="*/ 922 w 2736"/>
              <a:gd name="T33" fmla="*/ 558 h 2655"/>
              <a:gd name="T34" fmla="*/ 774 w 2736"/>
              <a:gd name="T35" fmla="*/ 512 h 2655"/>
              <a:gd name="T36" fmla="*/ 367 w 2736"/>
              <a:gd name="T37" fmla="*/ 603 h 2655"/>
              <a:gd name="T38" fmla="*/ 1417 w 2736"/>
              <a:gd name="T39" fmla="*/ 2639 h 2655"/>
              <a:gd name="T40" fmla="*/ 1707 w 2736"/>
              <a:gd name="T41" fmla="*/ 1595 h 2655"/>
              <a:gd name="T42" fmla="*/ 1417 w 2736"/>
              <a:gd name="T43" fmla="*/ 1692 h 2655"/>
              <a:gd name="T44" fmla="*/ 2092 w 2736"/>
              <a:gd name="T45" fmla="*/ 1381 h 2655"/>
              <a:gd name="T46" fmla="*/ 2384 w 2736"/>
              <a:gd name="T47" fmla="*/ 2093 h 2655"/>
              <a:gd name="T48" fmla="*/ 2092 w 2736"/>
              <a:gd name="T49" fmla="*/ 1381 h 2655"/>
              <a:gd name="T50" fmla="*/ 1756 w 2736"/>
              <a:gd name="T51" fmla="*/ 1595 h 2655"/>
              <a:gd name="T52" fmla="*/ 2046 w 2736"/>
              <a:gd name="T53" fmla="*/ 2393 h 2655"/>
              <a:gd name="T54" fmla="*/ 1847 w 2736"/>
              <a:gd name="T55" fmla="*/ 1595 h 2655"/>
              <a:gd name="T56" fmla="*/ 2459 w 2736"/>
              <a:gd name="T57" fmla="*/ 858 h 2655"/>
              <a:gd name="T58" fmla="*/ 1572 w 2736"/>
              <a:gd name="T59" fmla="*/ 1445 h 2655"/>
              <a:gd name="T60" fmla="*/ 1132 w 2736"/>
              <a:gd name="T61" fmla="*/ 1692 h 2655"/>
              <a:gd name="T62" fmla="*/ 653 w 2736"/>
              <a:gd name="T63" fmla="*/ 1629 h 2655"/>
              <a:gd name="T64" fmla="*/ 265 w 2736"/>
              <a:gd name="T65" fmla="*/ 1830 h 2655"/>
              <a:gd name="T66" fmla="*/ 36 w 2736"/>
              <a:gd name="T67" fmla="*/ 2037 h 2655"/>
              <a:gd name="T68" fmla="*/ 933 w 2736"/>
              <a:gd name="T69" fmla="*/ 1732 h 2655"/>
              <a:gd name="T70" fmla="*/ 1528 w 2736"/>
              <a:gd name="T71" fmla="*/ 1527 h 2655"/>
              <a:gd name="T72" fmla="*/ 2515 w 2736"/>
              <a:gd name="T73" fmla="*/ 918 h 2655"/>
              <a:gd name="T74" fmla="*/ 2659 w 2736"/>
              <a:gd name="T75" fmla="*/ 728 h 2655"/>
              <a:gd name="T76" fmla="*/ 1079 w 2736"/>
              <a:gd name="T77" fmla="*/ 2649 h 2655"/>
              <a:gd name="T78" fmla="*/ 1234 w 2736"/>
              <a:gd name="T79" fmla="*/ 2654 h 2655"/>
              <a:gd name="T80" fmla="*/ 1364 w 2736"/>
              <a:gd name="T81" fmla="*/ 1721 h 2655"/>
              <a:gd name="T82" fmla="*/ 1079 w 2736"/>
              <a:gd name="T83" fmla="*/ 1832 h 2655"/>
              <a:gd name="T84" fmla="*/ 740 w 2736"/>
              <a:gd name="T85" fmla="*/ 2571 h 2655"/>
              <a:gd name="T86" fmla="*/ 1030 w 2736"/>
              <a:gd name="T87" fmla="*/ 1832 h 2655"/>
              <a:gd name="T88" fmla="*/ 740 w 2736"/>
              <a:gd name="T89" fmla="*/ 1764 h 2655"/>
              <a:gd name="T90" fmla="*/ 2436 w 2736"/>
              <a:gd name="T91" fmla="*/ 1095 h 2655"/>
              <a:gd name="T92" fmla="*/ 2550 w 2736"/>
              <a:gd name="T93" fmla="*/ 1843 h 2655"/>
              <a:gd name="T94" fmla="*/ 2727 w 2736"/>
              <a:gd name="T95" fmla="*/ 1131 h 2655"/>
              <a:gd name="T96" fmla="*/ 2696 w 2736"/>
              <a:gd name="T97" fmla="*/ 858 h 2655"/>
              <a:gd name="T98" fmla="*/ 721 w 2736"/>
              <a:gd name="T99" fmla="*/ 246 h 2655"/>
              <a:gd name="T100" fmla="*/ 953 w 2736"/>
              <a:gd name="T101" fmla="*/ 507 h 2655"/>
              <a:gd name="T102" fmla="*/ 1229 w 2736"/>
              <a:gd name="T103" fmla="*/ 261 h 2655"/>
              <a:gd name="T104" fmla="*/ 1006 w 2736"/>
              <a:gd name="T105" fmla="*/ 0 h 2655"/>
              <a:gd name="T106" fmla="*/ 721 w 2736"/>
              <a:gd name="T107" fmla="*/ 246 h 2655"/>
              <a:gd name="T108" fmla="*/ 692 w 2736"/>
              <a:gd name="T109" fmla="*/ 2562 h 2655"/>
              <a:gd name="T110" fmla="*/ 403 w 2736"/>
              <a:gd name="T111" fmla="*/ 1926 h 2655"/>
              <a:gd name="T112" fmla="*/ 64 w 2736"/>
              <a:gd name="T113" fmla="*/ 2122 h 2655"/>
              <a:gd name="T114" fmla="*/ 354 w 2736"/>
              <a:gd name="T115" fmla="*/ 1953 h 2655"/>
              <a:gd name="T116" fmla="*/ 64 w 2736"/>
              <a:gd name="T117" fmla="*/ 2122 h 2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36" h="2655">
                <a:moveTo>
                  <a:pt x="228" y="967"/>
                </a:moveTo>
                <a:cubicBezTo>
                  <a:pt x="228" y="997"/>
                  <a:pt x="266" y="1034"/>
                  <a:pt x="296" y="1034"/>
                </a:cubicBezTo>
                <a:lnTo>
                  <a:pt x="301" y="1034"/>
                </a:lnTo>
                <a:cubicBezTo>
                  <a:pt x="368" y="1034"/>
                  <a:pt x="387" y="938"/>
                  <a:pt x="408" y="885"/>
                </a:cubicBezTo>
                <a:cubicBezTo>
                  <a:pt x="430" y="828"/>
                  <a:pt x="457" y="753"/>
                  <a:pt x="485" y="703"/>
                </a:cubicBezTo>
                <a:lnTo>
                  <a:pt x="653" y="672"/>
                </a:lnTo>
                <a:cubicBezTo>
                  <a:pt x="638" y="738"/>
                  <a:pt x="533" y="1013"/>
                  <a:pt x="533" y="1044"/>
                </a:cubicBezTo>
                <a:lnTo>
                  <a:pt x="529" y="1064"/>
                </a:lnTo>
                <a:lnTo>
                  <a:pt x="586" y="1402"/>
                </a:lnTo>
                <a:cubicBezTo>
                  <a:pt x="565" y="1406"/>
                  <a:pt x="437" y="1485"/>
                  <a:pt x="410" y="1501"/>
                </a:cubicBezTo>
                <a:cubicBezTo>
                  <a:pt x="365" y="1529"/>
                  <a:pt x="262" y="1568"/>
                  <a:pt x="262" y="1629"/>
                </a:cubicBezTo>
                <a:cubicBezTo>
                  <a:pt x="262" y="1674"/>
                  <a:pt x="292" y="1721"/>
                  <a:pt x="334" y="1721"/>
                </a:cubicBezTo>
                <a:lnTo>
                  <a:pt x="363" y="1721"/>
                </a:lnTo>
                <a:cubicBezTo>
                  <a:pt x="389" y="1721"/>
                  <a:pt x="548" y="1620"/>
                  <a:pt x="583" y="1601"/>
                </a:cubicBezTo>
                <a:cubicBezTo>
                  <a:pt x="636" y="1574"/>
                  <a:pt x="769" y="1513"/>
                  <a:pt x="769" y="1445"/>
                </a:cubicBezTo>
                <a:cubicBezTo>
                  <a:pt x="769" y="1371"/>
                  <a:pt x="731" y="1282"/>
                  <a:pt x="731" y="1208"/>
                </a:cubicBezTo>
                <a:cubicBezTo>
                  <a:pt x="765" y="1208"/>
                  <a:pt x="832" y="1223"/>
                  <a:pt x="869" y="1230"/>
                </a:cubicBezTo>
                <a:cubicBezTo>
                  <a:pt x="946" y="1243"/>
                  <a:pt x="944" y="1228"/>
                  <a:pt x="953" y="1310"/>
                </a:cubicBezTo>
                <a:cubicBezTo>
                  <a:pt x="958" y="1350"/>
                  <a:pt x="970" y="1406"/>
                  <a:pt x="978" y="1449"/>
                </a:cubicBezTo>
                <a:cubicBezTo>
                  <a:pt x="987" y="1492"/>
                  <a:pt x="1006" y="1532"/>
                  <a:pt x="1059" y="1532"/>
                </a:cubicBezTo>
                <a:lnTo>
                  <a:pt x="1074" y="1532"/>
                </a:lnTo>
                <a:cubicBezTo>
                  <a:pt x="1117" y="1532"/>
                  <a:pt x="1151" y="1497"/>
                  <a:pt x="1151" y="1455"/>
                </a:cubicBezTo>
                <a:lnTo>
                  <a:pt x="1151" y="1431"/>
                </a:lnTo>
                <a:cubicBezTo>
                  <a:pt x="1151" y="1393"/>
                  <a:pt x="1113" y="1215"/>
                  <a:pt x="1103" y="1165"/>
                </a:cubicBezTo>
                <a:cubicBezTo>
                  <a:pt x="1094" y="1120"/>
                  <a:pt x="1075" y="1091"/>
                  <a:pt x="1028" y="1081"/>
                </a:cubicBezTo>
                <a:cubicBezTo>
                  <a:pt x="994" y="1073"/>
                  <a:pt x="922" y="1059"/>
                  <a:pt x="890" y="1058"/>
                </a:cubicBezTo>
                <a:lnTo>
                  <a:pt x="977" y="798"/>
                </a:lnTo>
                <a:cubicBezTo>
                  <a:pt x="1013" y="807"/>
                  <a:pt x="1114" y="967"/>
                  <a:pt x="1161" y="967"/>
                </a:cubicBezTo>
                <a:cubicBezTo>
                  <a:pt x="1212" y="967"/>
                  <a:pt x="1352" y="939"/>
                  <a:pt x="1402" y="927"/>
                </a:cubicBezTo>
                <a:cubicBezTo>
                  <a:pt x="1473" y="909"/>
                  <a:pt x="1586" y="921"/>
                  <a:pt x="1586" y="831"/>
                </a:cubicBezTo>
                <a:cubicBezTo>
                  <a:pt x="1586" y="799"/>
                  <a:pt x="1555" y="764"/>
                  <a:pt x="1524" y="764"/>
                </a:cubicBezTo>
                <a:cubicBezTo>
                  <a:pt x="1427" y="764"/>
                  <a:pt x="1294" y="817"/>
                  <a:pt x="1205" y="817"/>
                </a:cubicBezTo>
                <a:cubicBezTo>
                  <a:pt x="1190" y="817"/>
                  <a:pt x="1049" y="655"/>
                  <a:pt x="1027" y="632"/>
                </a:cubicBezTo>
                <a:cubicBezTo>
                  <a:pt x="979" y="582"/>
                  <a:pt x="1001" y="584"/>
                  <a:pt x="922" y="558"/>
                </a:cubicBezTo>
                <a:cubicBezTo>
                  <a:pt x="901" y="551"/>
                  <a:pt x="795" y="512"/>
                  <a:pt x="784" y="512"/>
                </a:cubicBezTo>
                <a:lnTo>
                  <a:pt x="774" y="512"/>
                </a:lnTo>
                <a:cubicBezTo>
                  <a:pt x="709" y="512"/>
                  <a:pt x="624" y="533"/>
                  <a:pt x="560" y="544"/>
                </a:cubicBezTo>
                <a:cubicBezTo>
                  <a:pt x="496" y="555"/>
                  <a:pt x="396" y="559"/>
                  <a:pt x="367" y="603"/>
                </a:cubicBezTo>
                <a:cubicBezTo>
                  <a:pt x="354" y="624"/>
                  <a:pt x="228" y="946"/>
                  <a:pt x="228" y="967"/>
                </a:cubicBezTo>
                <a:close/>
                <a:moveTo>
                  <a:pt x="1417" y="2639"/>
                </a:moveTo>
                <a:cubicBezTo>
                  <a:pt x="1463" y="2635"/>
                  <a:pt x="1707" y="2587"/>
                  <a:pt x="1707" y="2562"/>
                </a:cubicBezTo>
                <a:lnTo>
                  <a:pt x="1707" y="1595"/>
                </a:lnTo>
                <a:lnTo>
                  <a:pt x="1557" y="1595"/>
                </a:lnTo>
                <a:cubicBezTo>
                  <a:pt x="1537" y="1595"/>
                  <a:pt x="1417" y="1678"/>
                  <a:pt x="1417" y="1692"/>
                </a:cubicBezTo>
                <a:lnTo>
                  <a:pt x="1417" y="2639"/>
                </a:lnTo>
                <a:close/>
                <a:moveTo>
                  <a:pt x="2092" y="1381"/>
                </a:moveTo>
                <a:lnTo>
                  <a:pt x="2094" y="2368"/>
                </a:lnTo>
                <a:cubicBezTo>
                  <a:pt x="2134" y="2341"/>
                  <a:pt x="2384" y="2125"/>
                  <a:pt x="2384" y="2093"/>
                </a:cubicBezTo>
                <a:lnTo>
                  <a:pt x="2382" y="1119"/>
                </a:lnTo>
                <a:lnTo>
                  <a:pt x="2092" y="1381"/>
                </a:lnTo>
                <a:close/>
                <a:moveTo>
                  <a:pt x="1847" y="1595"/>
                </a:moveTo>
                <a:lnTo>
                  <a:pt x="1756" y="1595"/>
                </a:lnTo>
                <a:lnTo>
                  <a:pt x="1756" y="2552"/>
                </a:lnTo>
                <a:cubicBezTo>
                  <a:pt x="1799" y="2542"/>
                  <a:pt x="2046" y="2422"/>
                  <a:pt x="2046" y="2393"/>
                </a:cubicBezTo>
                <a:lnTo>
                  <a:pt x="2046" y="1426"/>
                </a:lnTo>
                <a:cubicBezTo>
                  <a:pt x="2021" y="1432"/>
                  <a:pt x="1866" y="1595"/>
                  <a:pt x="1847" y="1595"/>
                </a:cubicBezTo>
                <a:close/>
                <a:moveTo>
                  <a:pt x="2427" y="821"/>
                </a:moveTo>
                <a:lnTo>
                  <a:pt x="2459" y="858"/>
                </a:lnTo>
                <a:lnTo>
                  <a:pt x="1799" y="1445"/>
                </a:lnTo>
                <a:cubicBezTo>
                  <a:pt x="1723" y="1445"/>
                  <a:pt x="1648" y="1445"/>
                  <a:pt x="1572" y="1445"/>
                </a:cubicBezTo>
                <a:cubicBezTo>
                  <a:pt x="1476" y="1445"/>
                  <a:pt x="1471" y="1469"/>
                  <a:pt x="1409" y="1510"/>
                </a:cubicBezTo>
                <a:cubicBezTo>
                  <a:pt x="1326" y="1565"/>
                  <a:pt x="1216" y="1647"/>
                  <a:pt x="1132" y="1692"/>
                </a:cubicBezTo>
                <a:cubicBezTo>
                  <a:pt x="1113" y="1683"/>
                  <a:pt x="845" y="1631"/>
                  <a:pt x="807" y="1625"/>
                </a:cubicBezTo>
                <a:cubicBezTo>
                  <a:pt x="718" y="1611"/>
                  <a:pt x="730" y="1591"/>
                  <a:pt x="653" y="1629"/>
                </a:cubicBezTo>
                <a:cubicBezTo>
                  <a:pt x="609" y="1651"/>
                  <a:pt x="566" y="1675"/>
                  <a:pt x="523" y="1697"/>
                </a:cubicBezTo>
                <a:cubicBezTo>
                  <a:pt x="443" y="1736"/>
                  <a:pt x="340" y="1784"/>
                  <a:pt x="265" y="1830"/>
                </a:cubicBezTo>
                <a:cubicBezTo>
                  <a:pt x="234" y="1849"/>
                  <a:pt x="25" y="1957"/>
                  <a:pt x="0" y="1963"/>
                </a:cubicBezTo>
                <a:lnTo>
                  <a:pt x="36" y="2037"/>
                </a:lnTo>
                <a:lnTo>
                  <a:pt x="716" y="1687"/>
                </a:lnTo>
                <a:cubicBezTo>
                  <a:pt x="785" y="1703"/>
                  <a:pt x="863" y="1718"/>
                  <a:pt x="933" y="1732"/>
                </a:cubicBezTo>
                <a:cubicBezTo>
                  <a:pt x="986" y="1742"/>
                  <a:pt x="1105" y="1774"/>
                  <a:pt x="1156" y="1774"/>
                </a:cubicBezTo>
                <a:cubicBezTo>
                  <a:pt x="1159" y="1774"/>
                  <a:pt x="1495" y="1550"/>
                  <a:pt x="1528" y="1527"/>
                </a:cubicBezTo>
                <a:lnTo>
                  <a:pt x="1829" y="1528"/>
                </a:lnTo>
                <a:lnTo>
                  <a:pt x="2515" y="918"/>
                </a:lnTo>
                <a:lnTo>
                  <a:pt x="2552" y="947"/>
                </a:lnTo>
                <a:lnTo>
                  <a:pt x="2659" y="728"/>
                </a:lnTo>
                <a:lnTo>
                  <a:pt x="2427" y="821"/>
                </a:lnTo>
                <a:close/>
                <a:moveTo>
                  <a:pt x="1079" y="2649"/>
                </a:moveTo>
                <a:lnTo>
                  <a:pt x="1142" y="2655"/>
                </a:lnTo>
                <a:lnTo>
                  <a:pt x="1234" y="2654"/>
                </a:lnTo>
                <a:lnTo>
                  <a:pt x="1364" y="2648"/>
                </a:lnTo>
                <a:lnTo>
                  <a:pt x="1364" y="1721"/>
                </a:lnTo>
                <a:cubicBezTo>
                  <a:pt x="1318" y="1745"/>
                  <a:pt x="1278" y="1775"/>
                  <a:pt x="1234" y="1804"/>
                </a:cubicBezTo>
                <a:cubicBezTo>
                  <a:pt x="1142" y="1866"/>
                  <a:pt x="1189" y="1841"/>
                  <a:pt x="1079" y="1832"/>
                </a:cubicBezTo>
                <a:lnTo>
                  <a:pt x="1079" y="2649"/>
                </a:lnTo>
                <a:close/>
                <a:moveTo>
                  <a:pt x="740" y="2571"/>
                </a:moveTo>
                <a:cubicBezTo>
                  <a:pt x="740" y="2596"/>
                  <a:pt x="985" y="2643"/>
                  <a:pt x="1030" y="2644"/>
                </a:cubicBezTo>
                <a:lnTo>
                  <a:pt x="1030" y="1832"/>
                </a:lnTo>
                <a:cubicBezTo>
                  <a:pt x="1030" y="1808"/>
                  <a:pt x="914" y="1799"/>
                  <a:pt x="890" y="1794"/>
                </a:cubicBezTo>
                <a:cubicBezTo>
                  <a:pt x="850" y="1786"/>
                  <a:pt x="782" y="1765"/>
                  <a:pt x="740" y="1764"/>
                </a:cubicBezTo>
                <a:lnTo>
                  <a:pt x="740" y="2571"/>
                </a:lnTo>
                <a:close/>
                <a:moveTo>
                  <a:pt x="2436" y="1095"/>
                </a:moveTo>
                <a:lnTo>
                  <a:pt x="2437" y="2020"/>
                </a:lnTo>
                <a:cubicBezTo>
                  <a:pt x="2454" y="2009"/>
                  <a:pt x="2535" y="1872"/>
                  <a:pt x="2550" y="1843"/>
                </a:cubicBezTo>
                <a:cubicBezTo>
                  <a:pt x="2586" y="1771"/>
                  <a:pt x="2607" y="1716"/>
                  <a:pt x="2638" y="1637"/>
                </a:cubicBezTo>
                <a:cubicBezTo>
                  <a:pt x="2676" y="1540"/>
                  <a:pt x="2736" y="1272"/>
                  <a:pt x="2727" y="1131"/>
                </a:cubicBezTo>
                <a:lnTo>
                  <a:pt x="2700" y="860"/>
                </a:lnTo>
                <a:lnTo>
                  <a:pt x="2696" y="858"/>
                </a:lnTo>
                <a:lnTo>
                  <a:pt x="2436" y="1095"/>
                </a:lnTo>
                <a:close/>
                <a:moveTo>
                  <a:pt x="721" y="246"/>
                </a:moveTo>
                <a:lnTo>
                  <a:pt x="721" y="271"/>
                </a:lnTo>
                <a:cubicBezTo>
                  <a:pt x="721" y="388"/>
                  <a:pt x="838" y="507"/>
                  <a:pt x="953" y="507"/>
                </a:cubicBezTo>
                <a:lnTo>
                  <a:pt x="997" y="507"/>
                </a:lnTo>
                <a:cubicBezTo>
                  <a:pt x="1117" y="507"/>
                  <a:pt x="1229" y="387"/>
                  <a:pt x="1229" y="261"/>
                </a:cubicBezTo>
                <a:lnTo>
                  <a:pt x="1229" y="237"/>
                </a:lnTo>
                <a:cubicBezTo>
                  <a:pt x="1229" y="123"/>
                  <a:pt x="1114" y="0"/>
                  <a:pt x="1006" y="0"/>
                </a:cubicBezTo>
                <a:lnTo>
                  <a:pt x="943" y="0"/>
                </a:lnTo>
                <a:cubicBezTo>
                  <a:pt x="830" y="0"/>
                  <a:pt x="721" y="124"/>
                  <a:pt x="721" y="246"/>
                </a:cubicBezTo>
                <a:close/>
                <a:moveTo>
                  <a:pt x="402" y="2412"/>
                </a:moveTo>
                <a:cubicBezTo>
                  <a:pt x="402" y="2439"/>
                  <a:pt x="649" y="2552"/>
                  <a:pt x="692" y="2562"/>
                </a:cubicBezTo>
                <a:lnTo>
                  <a:pt x="692" y="1774"/>
                </a:lnTo>
                <a:lnTo>
                  <a:pt x="403" y="1926"/>
                </a:lnTo>
                <a:lnTo>
                  <a:pt x="402" y="2412"/>
                </a:lnTo>
                <a:close/>
                <a:moveTo>
                  <a:pt x="64" y="2122"/>
                </a:moveTo>
                <a:cubicBezTo>
                  <a:pt x="64" y="2149"/>
                  <a:pt x="315" y="2373"/>
                  <a:pt x="354" y="2383"/>
                </a:cubicBezTo>
                <a:lnTo>
                  <a:pt x="354" y="1953"/>
                </a:lnTo>
                <a:lnTo>
                  <a:pt x="65" y="2100"/>
                </a:lnTo>
                <a:lnTo>
                  <a:pt x="64" y="2122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683568" y="590554"/>
            <a:ext cx="2331828" cy="2350873"/>
            <a:chOff x="1346200" y="1839912"/>
            <a:chExt cx="3109913" cy="3135314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3132138" y="1865313"/>
              <a:ext cx="844550" cy="587375"/>
            </a:xfrm>
            <a:custGeom>
              <a:avLst/>
              <a:gdLst>
                <a:gd name="T0" fmla="*/ 1092 w 1092"/>
                <a:gd name="T1" fmla="*/ 531 h 763"/>
                <a:gd name="T2" fmla="*/ 22 w 1092"/>
                <a:gd name="T3" fmla="*/ 0 h 763"/>
                <a:gd name="T4" fmla="*/ 0 w 1092"/>
                <a:gd name="T5" fmla="*/ 349 h 763"/>
                <a:gd name="T6" fmla="*/ 829 w 1092"/>
                <a:gd name="T7" fmla="*/ 763 h 763"/>
                <a:gd name="T8" fmla="*/ 1092 w 1092"/>
                <a:gd name="T9" fmla="*/ 531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2" h="763">
                  <a:moveTo>
                    <a:pt x="1092" y="531"/>
                  </a:moveTo>
                  <a:cubicBezTo>
                    <a:pt x="805" y="257"/>
                    <a:pt x="436" y="66"/>
                    <a:pt x="22" y="0"/>
                  </a:cubicBezTo>
                  <a:lnTo>
                    <a:pt x="0" y="349"/>
                  </a:lnTo>
                  <a:cubicBezTo>
                    <a:pt x="318" y="407"/>
                    <a:pt x="603" y="554"/>
                    <a:pt x="829" y="763"/>
                  </a:cubicBezTo>
                  <a:lnTo>
                    <a:pt x="1092" y="531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346200" y="3341688"/>
              <a:ext cx="2555875" cy="1633538"/>
            </a:xfrm>
            <a:custGeom>
              <a:avLst/>
              <a:gdLst>
                <a:gd name="T0" fmla="*/ 3076 w 3307"/>
                <a:gd name="T1" fmla="*/ 1351 h 2117"/>
                <a:gd name="T2" fmla="*/ 2139 w 3307"/>
                <a:gd name="T3" fmla="*/ 1731 h 2117"/>
                <a:gd name="T4" fmla="*/ 1914 w 3307"/>
                <a:gd name="T5" fmla="*/ 1731 h 2117"/>
                <a:gd name="T6" fmla="*/ 349 w 3307"/>
                <a:gd name="T7" fmla="*/ 22 h 2117"/>
                <a:gd name="T8" fmla="*/ 1 w 3307"/>
                <a:gd name="T9" fmla="*/ 0 h 2117"/>
                <a:gd name="T10" fmla="*/ 0 w 3307"/>
                <a:gd name="T11" fmla="*/ 93 h 2117"/>
                <a:gd name="T12" fmla="*/ 2 w 3307"/>
                <a:gd name="T13" fmla="*/ 150 h 2117"/>
                <a:gd name="T14" fmla="*/ 3 w 3307"/>
                <a:gd name="T15" fmla="*/ 182 h 2117"/>
                <a:gd name="T16" fmla="*/ 8 w 3307"/>
                <a:gd name="T17" fmla="*/ 254 h 2117"/>
                <a:gd name="T18" fmla="*/ 9 w 3307"/>
                <a:gd name="T19" fmla="*/ 267 h 2117"/>
                <a:gd name="T20" fmla="*/ 1891 w 3307"/>
                <a:gd name="T21" fmla="*/ 2087 h 2117"/>
                <a:gd name="T22" fmla="*/ 3158 w 3307"/>
                <a:gd name="T23" fmla="*/ 1729 h 2117"/>
                <a:gd name="T24" fmla="*/ 3158 w 3307"/>
                <a:gd name="T25" fmla="*/ 1726 h 2117"/>
                <a:gd name="T26" fmla="*/ 3307 w 3307"/>
                <a:gd name="T27" fmla="*/ 1613 h 2117"/>
                <a:gd name="T28" fmla="*/ 3076 w 3307"/>
                <a:gd name="T29" fmla="*/ 1351 h 2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7" h="2117">
                  <a:moveTo>
                    <a:pt x="3076" y="1351"/>
                  </a:moveTo>
                  <a:cubicBezTo>
                    <a:pt x="2816" y="1567"/>
                    <a:pt x="2491" y="1704"/>
                    <a:pt x="2139" y="1731"/>
                  </a:cubicBezTo>
                  <a:cubicBezTo>
                    <a:pt x="2065" y="1735"/>
                    <a:pt x="1990" y="1736"/>
                    <a:pt x="1914" y="1731"/>
                  </a:cubicBezTo>
                  <a:cubicBezTo>
                    <a:pt x="1015" y="1675"/>
                    <a:pt x="345" y="911"/>
                    <a:pt x="349" y="22"/>
                  </a:cubicBezTo>
                  <a:lnTo>
                    <a:pt x="1" y="0"/>
                  </a:lnTo>
                  <a:cubicBezTo>
                    <a:pt x="0" y="32"/>
                    <a:pt x="0" y="62"/>
                    <a:pt x="0" y="93"/>
                  </a:cubicBezTo>
                  <a:cubicBezTo>
                    <a:pt x="0" y="112"/>
                    <a:pt x="1" y="131"/>
                    <a:pt x="2" y="150"/>
                  </a:cubicBezTo>
                  <a:cubicBezTo>
                    <a:pt x="2" y="161"/>
                    <a:pt x="2" y="172"/>
                    <a:pt x="3" y="182"/>
                  </a:cubicBezTo>
                  <a:cubicBezTo>
                    <a:pt x="4" y="207"/>
                    <a:pt x="6" y="230"/>
                    <a:pt x="8" y="254"/>
                  </a:cubicBezTo>
                  <a:cubicBezTo>
                    <a:pt x="8" y="258"/>
                    <a:pt x="9" y="262"/>
                    <a:pt x="9" y="267"/>
                  </a:cubicBezTo>
                  <a:cubicBezTo>
                    <a:pt x="101" y="1248"/>
                    <a:pt x="896" y="2024"/>
                    <a:pt x="1891" y="2087"/>
                  </a:cubicBezTo>
                  <a:cubicBezTo>
                    <a:pt x="2359" y="2117"/>
                    <a:pt x="2799" y="1974"/>
                    <a:pt x="3158" y="1729"/>
                  </a:cubicBezTo>
                  <a:lnTo>
                    <a:pt x="3158" y="1726"/>
                  </a:lnTo>
                  <a:cubicBezTo>
                    <a:pt x="3209" y="1691"/>
                    <a:pt x="3259" y="1653"/>
                    <a:pt x="3307" y="1613"/>
                  </a:cubicBezTo>
                  <a:lnTo>
                    <a:pt x="3076" y="1351"/>
                  </a:lnTo>
                  <a:close/>
                </a:path>
              </a:pathLst>
            </a:cu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022475" y="1839912"/>
              <a:ext cx="903288" cy="481013"/>
            </a:xfrm>
            <a:custGeom>
              <a:avLst/>
              <a:gdLst>
                <a:gd name="T0" fmla="*/ 1147 w 1169"/>
                <a:gd name="T1" fmla="*/ 356 h 624"/>
                <a:gd name="T2" fmla="*/ 1169 w 1169"/>
                <a:gd name="T3" fmla="*/ 7 h 624"/>
                <a:gd name="T4" fmla="*/ 0 w 1169"/>
                <a:gd name="T5" fmla="*/ 360 h 624"/>
                <a:gd name="T6" fmla="*/ 232 w 1169"/>
                <a:gd name="T7" fmla="*/ 624 h 624"/>
                <a:gd name="T8" fmla="*/ 1147 w 1169"/>
                <a:gd name="T9" fmla="*/ 356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9" h="624">
                  <a:moveTo>
                    <a:pt x="1147" y="356"/>
                  </a:moveTo>
                  <a:lnTo>
                    <a:pt x="1169" y="7"/>
                  </a:lnTo>
                  <a:cubicBezTo>
                    <a:pt x="738" y="0"/>
                    <a:pt x="333" y="131"/>
                    <a:pt x="0" y="360"/>
                  </a:cubicBezTo>
                  <a:lnTo>
                    <a:pt x="232" y="624"/>
                  </a:lnTo>
                  <a:cubicBezTo>
                    <a:pt x="497" y="452"/>
                    <a:pt x="812" y="354"/>
                    <a:pt x="1147" y="356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3884613" y="3521075"/>
              <a:ext cx="566738" cy="909638"/>
            </a:xfrm>
            <a:custGeom>
              <a:avLst/>
              <a:gdLst>
                <a:gd name="T0" fmla="*/ 0 w 734"/>
                <a:gd name="T1" fmla="*/ 914 h 1178"/>
                <a:gd name="T2" fmla="*/ 232 w 734"/>
                <a:gd name="T3" fmla="*/ 1178 h 1178"/>
                <a:gd name="T4" fmla="*/ 734 w 734"/>
                <a:gd name="T5" fmla="*/ 22 h 1178"/>
                <a:gd name="T6" fmla="*/ 386 w 734"/>
                <a:gd name="T7" fmla="*/ 0 h 1178"/>
                <a:gd name="T8" fmla="*/ 0 w 734"/>
                <a:gd name="T9" fmla="*/ 914 h 1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1178">
                  <a:moveTo>
                    <a:pt x="0" y="914"/>
                  </a:moveTo>
                  <a:lnTo>
                    <a:pt x="232" y="1178"/>
                  </a:lnTo>
                  <a:cubicBezTo>
                    <a:pt x="510" y="867"/>
                    <a:pt x="693" y="467"/>
                    <a:pt x="734" y="22"/>
                  </a:cubicBezTo>
                  <a:lnTo>
                    <a:pt x="386" y="0"/>
                  </a:lnTo>
                  <a:cubicBezTo>
                    <a:pt x="352" y="349"/>
                    <a:pt x="212" y="664"/>
                    <a:pt x="0" y="914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1371600" y="2257425"/>
              <a:ext cx="654050" cy="879475"/>
            </a:xfrm>
            <a:custGeom>
              <a:avLst/>
              <a:gdLst>
                <a:gd name="T0" fmla="*/ 846 w 846"/>
                <a:gd name="T1" fmla="*/ 262 h 1140"/>
                <a:gd name="T2" fmla="*/ 615 w 846"/>
                <a:gd name="T3" fmla="*/ 0 h 1140"/>
                <a:gd name="T4" fmla="*/ 0 w 846"/>
                <a:gd name="T5" fmla="*/ 1117 h 1140"/>
                <a:gd name="T6" fmla="*/ 351 w 846"/>
                <a:gd name="T7" fmla="*/ 1140 h 1140"/>
                <a:gd name="T8" fmla="*/ 846 w 846"/>
                <a:gd name="T9" fmla="*/ 26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40">
                  <a:moveTo>
                    <a:pt x="846" y="262"/>
                  </a:moveTo>
                  <a:lnTo>
                    <a:pt x="615" y="0"/>
                  </a:lnTo>
                  <a:cubicBezTo>
                    <a:pt x="302" y="289"/>
                    <a:pt x="80" y="676"/>
                    <a:pt x="0" y="1117"/>
                  </a:cubicBezTo>
                  <a:lnTo>
                    <a:pt x="351" y="1140"/>
                  </a:lnTo>
                  <a:cubicBezTo>
                    <a:pt x="422" y="795"/>
                    <a:pt x="600" y="491"/>
                    <a:pt x="846" y="262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3924300" y="2439988"/>
              <a:ext cx="531813" cy="874713"/>
            </a:xfrm>
            <a:custGeom>
              <a:avLst/>
              <a:gdLst>
                <a:gd name="T0" fmla="*/ 337 w 687"/>
                <a:gd name="T1" fmla="*/ 1111 h 1133"/>
                <a:gd name="T2" fmla="*/ 687 w 687"/>
                <a:gd name="T3" fmla="*/ 1133 h 1133"/>
                <a:gd name="T4" fmla="*/ 262 w 687"/>
                <a:gd name="T5" fmla="*/ 0 h 1133"/>
                <a:gd name="T6" fmla="*/ 0 w 687"/>
                <a:gd name="T7" fmla="*/ 231 h 1133"/>
                <a:gd name="T8" fmla="*/ 337 w 687"/>
                <a:gd name="T9" fmla="*/ 1111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7" h="1133">
                  <a:moveTo>
                    <a:pt x="337" y="1111"/>
                  </a:moveTo>
                  <a:lnTo>
                    <a:pt x="687" y="1133"/>
                  </a:lnTo>
                  <a:cubicBezTo>
                    <a:pt x="665" y="710"/>
                    <a:pt x="511" y="317"/>
                    <a:pt x="262" y="0"/>
                  </a:cubicBezTo>
                  <a:lnTo>
                    <a:pt x="0" y="231"/>
                  </a:lnTo>
                  <a:cubicBezTo>
                    <a:pt x="190" y="481"/>
                    <a:pt x="311" y="784"/>
                    <a:pt x="337" y="1111"/>
                  </a:cubicBezTo>
                  <a:close/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164242" y="2520136"/>
            <a:ext cx="685882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00000"/>
              </a:lnSpc>
              <a:buFontTx/>
              <a:buNone/>
              <a:defRPr sz="6000">
                <a:gradFill>
                  <a:gsLst>
                    <a:gs pos="0">
                      <a:srgbClr val="FF6600"/>
                    </a:gs>
                    <a:gs pos="52000">
                      <a:srgbClr val="FF3300"/>
                    </a:gs>
                    <a:gs pos="100000">
                      <a:srgbClr val="EA2314"/>
                    </a:gs>
                  </a:gsLst>
                  <a:lin ang="18900000" scaled="0"/>
                </a:gradFill>
                <a:effectLst/>
                <a:latin typeface="Bebas" pitchFamily="2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</a:lvl9pPr>
          </a:lstStyle>
          <a:p>
            <a:r>
              <a:rPr lang="zh-CN" altLang="en-US" sz="3600" dirty="0">
                <a:solidFill>
                  <a:schemeClr val="tx1"/>
                </a:solidFill>
              </a:rPr>
              <a:t>谢谢观</a:t>
            </a:r>
            <a:r>
              <a:rPr lang="zh-CN" altLang="en-US" sz="3600" dirty="0" smtClean="0">
                <a:solidFill>
                  <a:schemeClr val="tx1"/>
                </a:solidFill>
              </a:rPr>
              <a:t>看！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275856" y="3111021"/>
            <a:ext cx="4451713" cy="0"/>
          </a:xfrm>
          <a:prstGeom prst="lin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 w="1587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>
            <a:outerShdw blurRad="50800" dist="50800" dir="8100000" algn="tr" rotWithShape="0">
              <a:prstClr val="black">
                <a:alpha val="20000"/>
              </a:prstClr>
            </a:outerShdw>
          </a:effectLst>
        </p:spPr>
      </p:cxnSp>
      <p:sp>
        <p:nvSpPr>
          <p:cNvPr id="24" name="椭圆 23"/>
          <p:cNvSpPr/>
          <p:nvPr/>
        </p:nvSpPr>
        <p:spPr>
          <a:xfrm>
            <a:off x="7100709" y="358530"/>
            <a:ext cx="499501" cy="499503"/>
          </a:xfrm>
          <a:prstGeom prst="ellipse">
            <a:avLst/>
          </a:prstGeom>
          <a:blipFill dpi="0"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7661696" y="358530"/>
            <a:ext cx="499501" cy="499503"/>
          </a:xfrm>
          <a:prstGeom prst="ellipse">
            <a:avLst/>
          </a:prstGeom>
          <a:blipFill dpi="0"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8222683" y="358530"/>
            <a:ext cx="499501" cy="499503"/>
          </a:xfrm>
          <a:prstGeom prst="ellipse">
            <a:avLst/>
          </a:prstGeom>
          <a:blipFill dpi="0"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50800">
            <a:noFill/>
          </a:ln>
          <a:effectLst>
            <a:outerShdw blurRad="76200" dist="38100" dir="2700000" algn="tl" rotWithShape="0">
              <a:schemeClr val="tx1">
                <a:alpha val="25000"/>
              </a:schemeClr>
            </a:outerShdw>
          </a:effectLst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76">
              <a:solidFill>
                <a:srgbClr val="FFFFFF"/>
              </a:solidFill>
              <a:latin typeface="+mj-ea"/>
              <a:ea typeface="+mj-ea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257623" y="509205"/>
            <a:ext cx="201678" cy="200946"/>
            <a:chOff x="3618897" y="2279040"/>
            <a:chExt cx="706229" cy="703668"/>
          </a:xfrm>
          <a:solidFill>
            <a:schemeClr val="bg1"/>
          </a:solidFill>
        </p:grpSpPr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4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811077" y="512159"/>
            <a:ext cx="200738" cy="202096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47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48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371334" y="503241"/>
            <a:ext cx="202199" cy="200841"/>
            <a:chOff x="6463926" y="2278309"/>
            <a:chExt cx="708057" cy="703302"/>
          </a:xfrm>
          <a:solidFill>
            <a:schemeClr val="bg1"/>
          </a:solidFill>
        </p:grpSpPr>
        <p:sp>
          <p:nvSpPr>
            <p:cNvPr id="50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1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2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  <p:sp>
          <p:nvSpPr>
            <p:cNvPr id="53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729" tIns="33865" rIns="67729" bIns="33865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1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25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 p14:presetBounceEnd="41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1667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1667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62000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62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accel="62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24" grpId="0" animBg="1"/>
          <p:bldP spid="40" grpId="0" animBg="1"/>
          <p:bldP spid="4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7395 -3.45679E-6 L -4.72222E-6 -3.45679E-6 " pathEditMode="relative" rAng="0" ptsTypes="AA">
                                          <p:cBhvr>
                                            <p:cTn id="13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698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6545 1.23457E-7 L 3.05556E-6 1.23457E-7 " pathEditMode="relative" rAng="0" ptsTypes="AA">
                                          <p:cBhvr>
                                            <p:cTn id="15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826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6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6" presetClass="entr" presetSubtype="37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5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2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62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accel="62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accel="6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54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</p:childTnLst>
            </p:cTn>
          </p:par>
        </p:tnLst>
        <p:bldLst>
          <p:bldP spid="25" grpId="0" animBg="1"/>
          <p:bldP spid="25" grpId="1" animBg="1"/>
          <p:bldP spid="18" grpId="0"/>
          <p:bldP spid="24" grpId="0" animBg="1"/>
          <p:bldP spid="40" grpId="0" animBg="1"/>
          <p:bldP spid="4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1824" y="799409"/>
            <a:ext cx="1881359" cy="634524"/>
          </a:xfrm>
          <a:prstGeom prst="rect">
            <a:avLst/>
          </a:prstGeom>
          <a:noFill/>
        </p:spPr>
        <p:txBody>
          <a:bodyPr wrap="square" lIns="56441" tIns="28221" rIns="56441" bIns="28221" rtlCol="0">
            <a:spAutoFit/>
          </a:bodyPr>
          <a:lstStyle/>
          <a:p>
            <a:r>
              <a:rPr lang="zh-CN" altLang="en-US" sz="3753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sz="3753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Straight Connector 22"/>
          <p:cNvCxnSpPr/>
          <p:nvPr/>
        </p:nvCxnSpPr>
        <p:spPr>
          <a:xfrm>
            <a:off x="558338" y="1426320"/>
            <a:ext cx="2022461" cy="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3"/>
          <p:cNvCxnSpPr/>
          <p:nvPr/>
        </p:nvCxnSpPr>
        <p:spPr>
          <a:xfrm>
            <a:off x="1115004" y="1433920"/>
            <a:ext cx="0" cy="1246700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5"/>
          <p:cNvCxnSpPr/>
          <p:nvPr/>
        </p:nvCxnSpPr>
        <p:spPr>
          <a:xfrm flipV="1">
            <a:off x="1115003" y="2325192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57"/>
          <p:cNvCxnSpPr/>
          <p:nvPr/>
        </p:nvCxnSpPr>
        <p:spPr>
          <a:xfrm>
            <a:off x="2808227" y="2787982"/>
            <a:ext cx="0" cy="243325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58"/>
          <p:cNvCxnSpPr/>
          <p:nvPr/>
        </p:nvCxnSpPr>
        <p:spPr>
          <a:xfrm flipV="1">
            <a:off x="2808226" y="2675880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60"/>
          <p:cNvCxnSpPr/>
          <p:nvPr/>
        </p:nvCxnSpPr>
        <p:spPr>
          <a:xfrm>
            <a:off x="4467670" y="3138670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1"/>
          <p:cNvCxnSpPr/>
          <p:nvPr/>
        </p:nvCxnSpPr>
        <p:spPr>
          <a:xfrm flipV="1">
            <a:off x="4467670" y="3026566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63"/>
          <p:cNvCxnSpPr/>
          <p:nvPr/>
        </p:nvCxnSpPr>
        <p:spPr>
          <a:xfrm>
            <a:off x="6171155" y="3489356"/>
            <a:ext cx="0" cy="2433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64"/>
          <p:cNvCxnSpPr/>
          <p:nvPr/>
        </p:nvCxnSpPr>
        <p:spPr>
          <a:xfrm flipV="1">
            <a:off x="6171155" y="3377253"/>
            <a:ext cx="1387503" cy="360948"/>
          </a:xfrm>
          <a:prstGeom prst="line">
            <a:avLst/>
          </a:prstGeom>
          <a:ln>
            <a:solidFill>
              <a:srgbClr val="FDA8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2082899" y="1790720"/>
            <a:ext cx="1068946" cy="1068944"/>
            <a:chOff x="304800" y="673100"/>
            <a:chExt cx="4000500" cy="40005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273485" y="2036528"/>
            <a:ext cx="7046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管理的作用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939312" y="2134955"/>
            <a:ext cx="1053563" cy="1053561"/>
            <a:chOff x="304800" y="673100"/>
            <a:chExt cx="4000500" cy="40005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49365" y="2384737"/>
            <a:ext cx="87902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管理方法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5618497" y="2530574"/>
            <a:ext cx="1053563" cy="1053561"/>
            <a:chOff x="304800" y="673100"/>
            <a:chExt cx="4000500" cy="40005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5804471" y="2802662"/>
            <a:ext cx="8817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别人的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346064" y="2870725"/>
            <a:ext cx="1053563" cy="1053561"/>
            <a:chOff x="304800" y="673100"/>
            <a:chExt cx="4000500" cy="40005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" name="同心圆 4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>
                <a:solidFill>
                  <a:schemeClr val="tx1"/>
                </a:solidFill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76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512426" y="3164026"/>
            <a:ext cx="8872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自己的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endParaRPr lang="en-GB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2013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75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250"/>
                            </p:stCondLst>
                            <p:childTnLst>
                              <p:par>
                                <p:cTn id="8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41" grpId="0"/>
      <p:bldP spid="45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648363" y="1439976"/>
            <a:ext cx="3841946" cy="3277623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blipFill dpi="0"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blipFill dpi="0"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blipFill dpi="0"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413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9565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blipFill dpi="0"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innerShdw blurRad="228600">
                <a:prstClr val="black"/>
              </a:inn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blipFill dpi="0"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blipFill dpi="0"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blipFill dpi="0"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  <a:effectLst>
              <a:outerShdw blurRad="266700" dist="1397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5476419" y="4069310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476418" y="4069310"/>
            <a:ext cx="1249725" cy="2459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3" name="Content Placeholder 2"/>
          <p:cNvSpPr txBox="1">
            <a:spLocks/>
          </p:cNvSpPr>
          <p:nvPr/>
        </p:nvSpPr>
        <p:spPr>
          <a:xfrm>
            <a:off x="5462771" y="4039690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5476419" y="3697145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476419" y="3697145"/>
            <a:ext cx="2261408" cy="245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Content Placeholder 2"/>
          <p:cNvSpPr txBox="1">
            <a:spLocks/>
          </p:cNvSpPr>
          <p:nvPr/>
        </p:nvSpPr>
        <p:spPr>
          <a:xfrm>
            <a:off x="5462771" y="3666515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5476419" y="3325343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5476419" y="3325343"/>
            <a:ext cx="1785323" cy="245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Content Placeholder 2"/>
          <p:cNvSpPr txBox="1">
            <a:spLocks/>
          </p:cNvSpPr>
          <p:nvPr/>
        </p:nvSpPr>
        <p:spPr>
          <a:xfrm>
            <a:off x="5462771" y="3294713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5101532" y="3313268"/>
            <a:ext cx="248719" cy="249144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blipFill dpi="0"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r>
                <a:rPr lang="en-US" sz="1125" dirty="0" smtClea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  <a:sym typeface="Gill Sans" charset="0"/>
                </a:rPr>
                <a:t>P</a:t>
              </a:r>
              <a:endParaRPr lang="en-US" sz="1125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2" name="AutoShape 38"/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3" name="AutoShape 39"/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4" name="AutoShape 40"/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5" name="AutoShape 41"/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6" name="AutoShape 42"/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5123169" y="4075817"/>
            <a:ext cx="211352" cy="241486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blipFill dpi="0"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79" name="AutoShape 49"/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0" name="AutoShape 50"/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1" name="AutoShape 51"/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5132906" y="3694542"/>
            <a:ext cx="186645" cy="249144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blipFill dpi="0"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7" name="AutoShape 116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071734" y="1415368"/>
            <a:ext cx="1300651" cy="346234"/>
          </a:xfrm>
          <a:prstGeom prst="rect">
            <a:avLst/>
          </a:prstGeom>
          <a:noFill/>
        </p:spPr>
        <p:txBody>
          <a:bodyPr wrap="none" lIns="68567" tIns="34283" rIns="68567" bIns="34283" rtlCol="0">
            <a:spAutoFit/>
          </a:bodyPr>
          <a:lstStyle/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管理的作用</a:t>
            </a:r>
            <a:endParaRPr lang="id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9" name="Group 188"/>
          <p:cNvGrpSpPr/>
          <p:nvPr/>
        </p:nvGrpSpPr>
        <p:grpSpPr>
          <a:xfrm>
            <a:off x="5071734" y="1673845"/>
            <a:ext cx="3472100" cy="761733"/>
            <a:chOff x="12003568" y="4905311"/>
            <a:chExt cx="9258933" cy="2031288"/>
          </a:xfrm>
        </p:grpSpPr>
        <p:sp>
          <p:nvSpPr>
            <p:cNvPr id="190" name="TextBox 189"/>
            <p:cNvSpPr txBox="1"/>
            <p:nvPr/>
          </p:nvSpPr>
          <p:spPr>
            <a:xfrm>
              <a:off x="15279453" y="5165682"/>
              <a:ext cx="5983048" cy="1514224"/>
            </a:xfrm>
            <a:prstGeom prst="rect">
              <a:avLst/>
            </a:prstGeom>
            <a:noFill/>
          </p:spPr>
          <p:txBody>
            <a:bodyPr wrap="square" lIns="68567" tIns="34283" rIns="68567" bIns="34283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有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人群的活动就有管理，有了管理，组织才能</a:t>
              </a: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进行有效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的活动，简而言之，管理是保证组织有效地运行所必不可少的</a:t>
              </a: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条件</a:t>
              </a:r>
              <a:endParaRPr 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2003568" y="4905311"/>
              <a:ext cx="3455576" cy="2031288"/>
            </a:xfrm>
            <a:prstGeom prst="rect">
              <a:avLst/>
            </a:prstGeom>
            <a:noFill/>
          </p:spPr>
          <p:txBody>
            <a:bodyPr wrap="none" lIns="68567" tIns="34283" rIns="68567" bIns="34283" rtlCol="0">
              <a:spAutoFit/>
            </a:bodyPr>
            <a:lstStyle/>
            <a:p>
              <a:r>
                <a:rPr lang="zh-CN" altLang="en-US" sz="4500" b="1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组织</a:t>
              </a:r>
              <a:endParaRPr lang="id-ID" sz="4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2" name="Rectangle 191"/>
          <p:cNvSpPr/>
          <p:nvPr/>
        </p:nvSpPr>
        <p:spPr>
          <a:xfrm>
            <a:off x="5476419" y="4425147"/>
            <a:ext cx="3035048" cy="2459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01600" dist="165100" dir="2700000" algn="t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476418" y="4425147"/>
            <a:ext cx="2818013" cy="2459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Content Placeholder 2"/>
          <p:cNvSpPr txBox="1">
            <a:spLocks/>
          </p:cNvSpPr>
          <p:nvPr/>
        </p:nvSpPr>
        <p:spPr>
          <a:xfrm>
            <a:off x="5462771" y="4394517"/>
            <a:ext cx="537668" cy="30008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endParaRPr lang="en-US" sz="135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5127430" y="4435989"/>
            <a:ext cx="222821" cy="237865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blipFill dpi="0"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7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blipFill dpi="0"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98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4288" tIns="14288" rIns="14288" bIns="14288" anchor="ctr"/>
            <a:lstStyle/>
            <a:p>
              <a:pPr algn="ctr" defTabSz="171450" hangingPunct="0"/>
              <a:endParaRPr lang="en-US" sz="1125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5063704" y="2338703"/>
            <a:ext cx="3447763" cy="900232"/>
          </a:xfrm>
          <a:prstGeom prst="rect">
            <a:avLst/>
          </a:prstGeom>
          <a:noFill/>
        </p:spPr>
        <p:txBody>
          <a:bodyPr wrap="square" lIns="68567" tIns="34283" rIns="68567" bIns="342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 smtClean="0">
                <a:latin typeface="Arial" panose="020B0604020202020204" pitchFamily="34" charset="0"/>
                <a:cs typeface="Arial" panose="020B0604020202020204" pitchFamily="34" charset="0"/>
              </a:rPr>
              <a:t>组织</a:t>
            </a:r>
            <a:r>
              <a:rPr lang="zh-CN" altLang="en-US" sz="900" dirty="0">
                <a:latin typeface="Arial" panose="020B0604020202020204" pitchFamily="34" charset="0"/>
                <a:cs typeface="Arial" panose="020B0604020202020204" pitchFamily="34" charset="0"/>
              </a:rPr>
              <a:t>的作用依赖于管理，管理是组织中协调各部分的活动，并使之与环境相适应的主要力量。所有的管理活动都是在组织中进行，有组织，就有管理，即使一个小的家庭也需要管理；从另一个方面来说，有了管理，组织才能进行正常的活动，组织与管理都是现实世界普遍存在的现象</a:t>
            </a:r>
            <a:endParaRPr lang="en-US" altLang="zh-CN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789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98297"/>
            <a:ext cx="5943600" cy="3898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7494"/>
            <a:ext cx="6840760" cy="45605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53" y="409881"/>
            <a:ext cx="3123853" cy="4452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4431"/>
            <a:ext cx="6948815" cy="457463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72" y="232220"/>
            <a:ext cx="6552728" cy="467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201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83518"/>
            <a:ext cx="5543550" cy="369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7494"/>
            <a:ext cx="6350000" cy="4445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4" y="339501"/>
            <a:ext cx="6934200" cy="4467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64" y="260127"/>
            <a:ext cx="6716359" cy="44597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31589"/>
            <a:ext cx="5993514" cy="321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06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000" y="1500513"/>
            <a:ext cx="6350000" cy="1968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590915"/>
            <a:ext cx="5257800" cy="212140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411" y="433825"/>
            <a:ext cx="4101877" cy="410187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00" y="1381125"/>
            <a:ext cx="4762500" cy="23812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1" y="273050"/>
            <a:ext cx="8128000" cy="45847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0" y="308962"/>
            <a:ext cx="8128000" cy="45720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88" y="505319"/>
            <a:ext cx="5715000" cy="42926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44" y="406106"/>
            <a:ext cx="4607211" cy="444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75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31" y="245820"/>
            <a:ext cx="6947985" cy="46319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43609"/>
            <a:ext cx="6980370" cy="443641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0"/>
          <a:stretch/>
        </p:blipFill>
        <p:spPr>
          <a:xfrm>
            <a:off x="1619672" y="415516"/>
            <a:ext cx="6224745" cy="4292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61520"/>
            <a:ext cx="7863314" cy="4103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24" y="267494"/>
            <a:ext cx="6865801" cy="45886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6" y="339501"/>
            <a:ext cx="6599196" cy="45472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96586"/>
            <a:ext cx="52387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7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3777" y="95196"/>
            <a:ext cx="7447673" cy="844538"/>
          </a:xfrm>
          <a:prstGeom prst="rect">
            <a:avLst/>
          </a:prstGeom>
        </p:spPr>
        <p:txBody>
          <a:bodyPr/>
          <a:lstStyle/>
          <a:p>
            <a:r>
              <a:rPr lang="en-GB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PDCA</a:t>
            </a:r>
            <a:r>
              <a:rPr lang="zh-CN" alt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管理方法</a:t>
            </a:r>
            <a:endParaRPr lang="en-GB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81812-CA6E-4CF7-A597-B03BE0D22F0C}" type="slidenum">
              <a:rPr lang="en-GB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 rot="18913611" flipV="1">
            <a:off x="3192702" y="1684730"/>
            <a:ext cx="2717714" cy="2723607"/>
            <a:chOff x="4095409" y="3126757"/>
            <a:chExt cx="2045437" cy="2049874"/>
          </a:xfrm>
        </p:grpSpPr>
        <p:sp>
          <p:nvSpPr>
            <p:cNvPr id="5" name="Freeform 4"/>
            <p:cNvSpPr>
              <a:spLocks/>
            </p:cNvSpPr>
            <p:nvPr/>
          </p:nvSpPr>
          <p:spPr bwMode="auto">
            <a:xfrm>
              <a:off x="4494735" y="3126757"/>
              <a:ext cx="1231256" cy="437041"/>
            </a:xfrm>
            <a:custGeom>
              <a:avLst/>
              <a:gdLst>
                <a:gd name="T0" fmla="*/ 17 w 234"/>
                <a:gd name="T1" fmla="*/ 44 h 83"/>
                <a:gd name="T2" fmla="*/ 234 w 234"/>
                <a:gd name="T3" fmla="*/ 54 h 83"/>
                <a:gd name="T4" fmla="*/ 209 w 234"/>
                <a:gd name="T5" fmla="*/ 78 h 83"/>
                <a:gd name="T6" fmla="*/ 41 w 234"/>
                <a:gd name="T7" fmla="*/ 69 h 83"/>
                <a:gd name="T8" fmla="*/ 55 w 234"/>
                <a:gd name="T9" fmla="*/ 83 h 83"/>
                <a:gd name="T10" fmla="*/ 0 w 234"/>
                <a:gd name="T11" fmla="*/ 82 h 83"/>
                <a:gd name="T12" fmla="*/ 0 w 234"/>
                <a:gd name="T13" fmla="*/ 27 h 83"/>
                <a:gd name="T14" fmla="*/ 17 w 234"/>
                <a:gd name="T15" fmla="*/ 4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4" h="83">
                  <a:moveTo>
                    <a:pt x="17" y="44"/>
                  </a:moveTo>
                  <a:cubicBezTo>
                    <a:pt x="83" y="0"/>
                    <a:pt x="171" y="3"/>
                    <a:pt x="234" y="54"/>
                  </a:cubicBezTo>
                  <a:cubicBezTo>
                    <a:pt x="209" y="78"/>
                    <a:pt x="209" y="78"/>
                    <a:pt x="209" y="78"/>
                  </a:cubicBezTo>
                  <a:cubicBezTo>
                    <a:pt x="161" y="40"/>
                    <a:pt x="93" y="37"/>
                    <a:pt x="41" y="69"/>
                  </a:cubicBezTo>
                  <a:cubicBezTo>
                    <a:pt x="55" y="83"/>
                    <a:pt x="55" y="83"/>
                    <a:pt x="55" y="83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7" y="44"/>
                    <a:pt x="17" y="44"/>
                    <a:pt x="17" y="44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5721553" y="3548268"/>
              <a:ext cx="419293" cy="1202416"/>
            </a:xfrm>
            <a:custGeom>
              <a:avLst/>
              <a:gdLst>
                <a:gd name="T0" fmla="*/ 0 w 80"/>
                <a:gd name="T1" fmla="*/ 56 h 228"/>
                <a:gd name="T2" fmla="*/ 14 w 80"/>
                <a:gd name="T3" fmla="*/ 42 h 228"/>
                <a:gd name="T4" fmla="*/ 3 w 80"/>
                <a:gd name="T5" fmla="*/ 204 h 228"/>
                <a:gd name="T6" fmla="*/ 28 w 80"/>
                <a:gd name="T7" fmla="*/ 228 h 228"/>
                <a:gd name="T8" fmla="*/ 39 w 80"/>
                <a:gd name="T9" fmla="*/ 17 h 228"/>
                <a:gd name="T10" fmla="*/ 56 w 80"/>
                <a:gd name="T11" fmla="*/ 0 h 228"/>
                <a:gd name="T12" fmla="*/ 0 w 80"/>
                <a:gd name="T13" fmla="*/ 0 h 228"/>
                <a:gd name="T14" fmla="*/ 0 w 80"/>
                <a:gd name="T15" fmla="*/ 5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228">
                  <a:moveTo>
                    <a:pt x="0" y="56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43" y="93"/>
                    <a:pt x="39" y="157"/>
                    <a:pt x="3" y="204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76" y="167"/>
                    <a:pt x="80" y="82"/>
                    <a:pt x="39" y="17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6"/>
                    <a:pt x="0" y="56"/>
                    <a:pt x="0" y="56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528011" y="4755120"/>
              <a:ext cx="1202416" cy="421511"/>
            </a:xfrm>
            <a:custGeom>
              <a:avLst/>
              <a:gdLst>
                <a:gd name="T0" fmla="*/ 229 w 229"/>
                <a:gd name="T1" fmla="*/ 56 h 80"/>
                <a:gd name="T2" fmla="*/ 211 w 229"/>
                <a:gd name="T3" fmla="*/ 38 h 80"/>
                <a:gd name="T4" fmla="*/ 0 w 229"/>
                <a:gd name="T5" fmla="*/ 29 h 80"/>
                <a:gd name="T6" fmla="*/ 24 w 229"/>
                <a:gd name="T7" fmla="*/ 4 h 80"/>
                <a:gd name="T8" fmla="*/ 187 w 229"/>
                <a:gd name="T9" fmla="*/ 13 h 80"/>
                <a:gd name="T10" fmla="*/ 174 w 229"/>
                <a:gd name="T11" fmla="*/ 0 h 80"/>
                <a:gd name="T12" fmla="*/ 229 w 229"/>
                <a:gd name="T13" fmla="*/ 0 h 80"/>
                <a:gd name="T14" fmla="*/ 229 w 229"/>
                <a:gd name="T15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80">
                  <a:moveTo>
                    <a:pt x="229" y="56"/>
                  </a:moveTo>
                  <a:cubicBezTo>
                    <a:pt x="211" y="38"/>
                    <a:pt x="211" y="38"/>
                    <a:pt x="211" y="38"/>
                  </a:cubicBezTo>
                  <a:cubicBezTo>
                    <a:pt x="147" y="80"/>
                    <a:pt x="62" y="77"/>
                    <a:pt x="0" y="29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72" y="40"/>
                    <a:pt x="136" y="43"/>
                    <a:pt x="187" y="13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56"/>
                    <a:pt x="229" y="56"/>
                    <a:pt x="229" y="56"/>
                  </a:cubicBez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095409" y="3559359"/>
              <a:ext cx="425948" cy="1217946"/>
            </a:xfrm>
            <a:custGeom>
              <a:avLst/>
              <a:gdLst>
                <a:gd name="T0" fmla="*/ 26 w 81"/>
                <a:gd name="T1" fmla="*/ 231 h 231"/>
                <a:gd name="T2" fmla="*/ 43 w 81"/>
                <a:gd name="T3" fmla="*/ 213 h 231"/>
                <a:gd name="T4" fmla="*/ 52 w 81"/>
                <a:gd name="T5" fmla="*/ 0 h 231"/>
                <a:gd name="T6" fmla="*/ 77 w 81"/>
                <a:gd name="T7" fmla="*/ 24 h 231"/>
                <a:gd name="T8" fmla="*/ 68 w 81"/>
                <a:gd name="T9" fmla="*/ 189 h 231"/>
                <a:gd name="T10" fmla="*/ 81 w 81"/>
                <a:gd name="T11" fmla="*/ 175 h 231"/>
                <a:gd name="T12" fmla="*/ 81 w 81"/>
                <a:gd name="T13" fmla="*/ 231 h 231"/>
                <a:gd name="T14" fmla="*/ 26 w 81"/>
                <a:gd name="T1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231">
                  <a:moveTo>
                    <a:pt x="26" y="231"/>
                  </a:moveTo>
                  <a:cubicBezTo>
                    <a:pt x="43" y="213"/>
                    <a:pt x="43" y="213"/>
                    <a:pt x="43" y="213"/>
                  </a:cubicBezTo>
                  <a:cubicBezTo>
                    <a:pt x="0" y="148"/>
                    <a:pt x="3" y="62"/>
                    <a:pt x="52" y="0"/>
                  </a:cubicBezTo>
                  <a:cubicBezTo>
                    <a:pt x="77" y="24"/>
                    <a:pt x="77" y="24"/>
                    <a:pt x="77" y="24"/>
                  </a:cubicBezTo>
                  <a:cubicBezTo>
                    <a:pt x="40" y="72"/>
                    <a:pt x="37" y="138"/>
                    <a:pt x="68" y="189"/>
                  </a:cubicBezTo>
                  <a:cubicBezTo>
                    <a:pt x="81" y="175"/>
                    <a:pt x="81" y="175"/>
                    <a:pt x="81" y="175"/>
                  </a:cubicBezTo>
                  <a:cubicBezTo>
                    <a:pt x="81" y="231"/>
                    <a:pt x="81" y="231"/>
                    <a:pt x="81" y="231"/>
                  </a:cubicBezTo>
                  <a:lnTo>
                    <a:pt x="26" y="231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innerShdw blurRad="139700">
                <a:prstClr val="black">
                  <a:alpha val="83000"/>
                </a:prstClr>
              </a:innerShdw>
              <a:softEdge rad="0"/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4186100" y="2323869"/>
            <a:ext cx="754620" cy="853441"/>
          </a:xfrm>
          <a:custGeom>
            <a:avLst/>
            <a:gdLst>
              <a:gd name="T0" fmla="*/ 20 w 78"/>
              <a:gd name="T1" fmla="*/ 7 h 88"/>
              <a:gd name="T2" fmla="*/ 20 w 78"/>
              <a:gd name="T3" fmla="*/ 11 h 88"/>
              <a:gd name="T4" fmla="*/ 5 w 78"/>
              <a:gd name="T5" fmla="*/ 6 h 88"/>
              <a:gd name="T6" fmla="*/ 1 w 78"/>
              <a:gd name="T7" fmla="*/ 8 h 88"/>
              <a:gd name="T8" fmla="*/ 0 w 78"/>
              <a:gd name="T9" fmla="*/ 20 h 88"/>
              <a:gd name="T10" fmla="*/ 3 w 78"/>
              <a:gd name="T11" fmla="*/ 38 h 88"/>
              <a:gd name="T12" fmla="*/ 17 w 78"/>
              <a:gd name="T13" fmla="*/ 49 h 88"/>
              <a:gd name="T14" fmla="*/ 20 w 78"/>
              <a:gd name="T15" fmla="*/ 50 h 88"/>
              <a:gd name="T16" fmla="*/ 20 w 78"/>
              <a:gd name="T17" fmla="*/ 49 h 88"/>
              <a:gd name="T18" fmla="*/ 31 w 78"/>
              <a:gd name="T19" fmla="*/ 52 h 88"/>
              <a:gd name="T20" fmla="*/ 31 w 78"/>
              <a:gd name="T21" fmla="*/ 64 h 88"/>
              <a:gd name="T22" fmla="*/ 27 w 78"/>
              <a:gd name="T23" fmla="*/ 64 h 88"/>
              <a:gd name="T24" fmla="*/ 27 w 78"/>
              <a:gd name="T25" fmla="*/ 68 h 88"/>
              <a:gd name="T26" fmla="*/ 15 w 78"/>
              <a:gd name="T27" fmla="*/ 68 h 88"/>
              <a:gd name="T28" fmla="*/ 15 w 78"/>
              <a:gd name="T29" fmla="*/ 88 h 88"/>
              <a:gd name="T30" fmla="*/ 64 w 78"/>
              <a:gd name="T31" fmla="*/ 88 h 88"/>
              <a:gd name="T32" fmla="*/ 64 w 78"/>
              <a:gd name="T33" fmla="*/ 68 h 88"/>
              <a:gd name="T34" fmla="*/ 52 w 78"/>
              <a:gd name="T35" fmla="*/ 68 h 88"/>
              <a:gd name="T36" fmla="*/ 52 w 78"/>
              <a:gd name="T37" fmla="*/ 64 h 88"/>
              <a:gd name="T38" fmla="*/ 47 w 78"/>
              <a:gd name="T39" fmla="*/ 64 h 88"/>
              <a:gd name="T40" fmla="*/ 47 w 78"/>
              <a:gd name="T41" fmla="*/ 52 h 88"/>
              <a:gd name="T42" fmla="*/ 58 w 78"/>
              <a:gd name="T43" fmla="*/ 49 h 88"/>
              <a:gd name="T44" fmla="*/ 58 w 78"/>
              <a:gd name="T45" fmla="*/ 50 h 88"/>
              <a:gd name="T46" fmla="*/ 61 w 78"/>
              <a:gd name="T47" fmla="*/ 49 h 88"/>
              <a:gd name="T48" fmla="*/ 75 w 78"/>
              <a:gd name="T49" fmla="*/ 38 h 88"/>
              <a:gd name="T50" fmla="*/ 78 w 78"/>
              <a:gd name="T51" fmla="*/ 20 h 88"/>
              <a:gd name="T52" fmla="*/ 77 w 78"/>
              <a:gd name="T53" fmla="*/ 8 h 88"/>
              <a:gd name="T54" fmla="*/ 73 w 78"/>
              <a:gd name="T55" fmla="*/ 6 h 88"/>
              <a:gd name="T56" fmla="*/ 58 w 78"/>
              <a:gd name="T57" fmla="*/ 11 h 88"/>
              <a:gd name="T58" fmla="*/ 58 w 78"/>
              <a:gd name="T59" fmla="*/ 7 h 88"/>
              <a:gd name="T60" fmla="*/ 60 w 78"/>
              <a:gd name="T61" fmla="*/ 7 h 88"/>
              <a:gd name="T62" fmla="*/ 60 w 78"/>
              <a:gd name="T63" fmla="*/ 0 h 88"/>
              <a:gd name="T64" fmla="*/ 17 w 78"/>
              <a:gd name="T65" fmla="*/ 0 h 88"/>
              <a:gd name="T66" fmla="*/ 17 w 78"/>
              <a:gd name="T67" fmla="*/ 7 h 88"/>
              <a:gd name="T68" fmla="*/ 20 w 78"/>
              <a:gd name="T69" fmla="*/ 7 h 88"/>
              <a:gd name="T70" fmla="*/ 63 w 78"/>
              <a:gd name="T71" fmla="*/ 42 h 88"/>
              <a:gd name="T72" fmla="*/ 59 w 78"/>
              <a:gd name="T73" fmla="*/ 20 h 88"/>
              <a:gd name="T74" fmla="*/ 61 w 78"/>
              <a:gd name="T75" fmla="*/ 22 h 88"/>
              <a:gd name="T76" fmla="*/ 66 w 78"/>
              <a:gd name="T77" fmla="*/ 18 h 88"/>
              <a:gd name="T78" fmla="*/ 64 w 78"/>
              <a:gd name="T79" fmla="*/ 16 h 88"/>
              <a:gd name="T80" fmla="*/ 71 w 78"/>
              <a:gd name="T81" fmla="*/ 13 h 88"/>
              <a:gd name="T82" fmla="*/ 72 w 78"/>
              <a:gd name="T83" fmla="*/ 20 h 88"/>
              <a:gd name="T84" fmla="*/ 69 w 78"/>
              <a:gd name="T85" fmla="*/ 36 h 88"/>
              <a:gd name="T86" fmla="*/ 63 w 78"/>
              <a:gd name="T87" fmla="*/ 42 h 88"/>
              <a:gd name="T88" fmla="*/ 19 w 78"/>
              <a:gd name="T89" fmla="*/ 20 h 88"/>
              <a:gd name="T90" fmla="*/ 15 w 78"/>
              <a:gd name="T91" fmla="*/ 42 h 88"/>
              <a:gd name="T92" fmla="*/ 9 w 78"/>
              <a:gd name="T93" fmla="*/ 36 h 88"/>
              <a:gd name="T94" fmla="*/ 6 w 78"/>
              <a:gd name="T95" fmla="*/ 20 h 88"/>
              <a:gd name="T96" fmla="*/ 7 w 78"/>
              <a:gd name="T97" fmla="*/ 13 h 88"/>
              <a:gd name="T98" fmla="*/ 14 w 78"/>
              <a:gd name="T99" fmla="*/ 16 h 88"/>
              <a:gd name="T100" fmla="*/ 12 w 78"/>
              <a:gd name="T101" fmla="*/ 18 h 88"/>
              <a:gd name="T102" fmla="*/ 17 w 78"/>
              <a:gd name="T103" fmla="*/ 22 h 88"/>
              <a:gd name="T104" fmla="*/ 19 w 78"/>
              <a:gd name="T105" fmla="*/ 20 h 88"/>
              <a:gd name="T106" fmla="*/ 32 w 78"/>
              <a:gd name="T107" fmla="*/ 10 h 88"/>
              <a:gd name="T108" fmla="*/ 32 w 78"/>
              <a:gd name="T109" fmla="*/ 45 h 88"/>
              <a:gd name="T110" fmla="*/ 25 w 78"/>
              <a:gd name="T111" fmla="*/ 41 h 88"/>
              <a:gd name="T112" fmla="*/ 28 w 78"/>
              <a:gd name="T113" fmla="*/ 14 h 88"/>
              <a:gd name="T114" fmla="*/ 28 w 78"/>
              <a:gd name="T115" fmla="*/ 10 h 88"/>
              <a:gd name="T116" fmla="*/ 32 w 78"/>
              <a:gd name="T117" fmla="*/ 1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88">
                <a:moveTo>
                  <a:pt x="20" y="7"/>
                </a:moveTo>
                <a:cubicBezTo>
                  <a:pt x="20" y="8"/>
                  <a:pt x="21" y="10"/>
                  <a:pt x="20" y="11"/>
                </a:cubicBezTo>
                <a:cubicBezTo>
                  <a:pt x="5" y="6"/>
                  <a:pt x="5" y="6"/>
                  <a:pt x="5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11"/>
                  <a:pt x="0" y="16"/>
                  <a:pt x="0" y="20"/>
                </a:cubicBezTo>
                <a:cubicBezTo>
                  <a:pt x="0" y="26"/>
                  <a:pt x="1" y="33"/>
                  <a:pt x="3" y="38"/>
                </a:cubicBezTo>
                <a:cubicBezTo>
                  <a:pt x="6" y="44"/>
                  <a:pt x="10" y="48"/>
                  <a:pt x="17" y="49"/>
                </a:cubicBezTo>
                <a:cubicBezTo>
                  <a:pt x="18" y="50"/>
                  <a:pt x="19" y="50"/>
                  <a:pt x="20" y="50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51"/>
                  <a:pt x="26" y="52"/>
                  <a:pt x="31" y="52"/>
                </a:cubicBezTo>
                <a:cubicBezTo>
                  <a:pt x="31" y="64"/>
                  <a:pt x="31" y="64"/>
                  <a:pt x="31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68"/>
                  <a:pt x="27" y="68"/>
                  <a:pt x="27" y="68"/>
                </a:cubicBezTo>
                <a:cubicBezTo>
                  <a:pt x="15" y="68"/>
                  <a:pt x="15" y="68"/>
                  <a:pt x="15" y="68"/>
                </a:cubicBezTo>
                <a:cubicBezTo>
                  <a:pt x="15" y="88"/>
                  <a:pt x="15" y="88"/>
                  <a:pt x="15" y="88"/>
                </a:cubicBezTo>
                <a:cubicBezTo>
                  <a:pt x="64" y="88"/>
                  <a:pt x="64" y="88"/>
                  <a:pt x="64" y="88"/>
                </a:cubicBezTo>
                <a:cubicBezTo>
                  <a:pt x="64" y="68"/>
                  <a:pt x="64" y="68"/>
                  <a:pt x="64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4"/>
                  <a:pt x="52" y="64"/>
                  <a:pt x="52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52"/>
                  <a:pt x="47" y="52"/>
                  <a:pt x="47" y="52"/>
                </a:cubicBezTo>
                <a:cubicBezTo>
                  <a:pt x="52" y="52"/>
                  <a:pt x="56" y="51"/>
                  <a:pt x="58" y="49"/>
                </a:cubicBezTo>
                <a:cubicBezTo>
                  <a:pt x="58" y="50"/>
                  <a:pt x="58" y="50"/>
                  <a:pt x="58" y="50"/>
                </a:cubicBezTo>
                <a:cubicBezTo>
                  <a:pt x="59" y="50"/>
                  <a:pt x="60" y="50"/>
                  <a:pt x="61" y="49"/>
                </a:cubicBezTo>
                <a:cubicBezTo>
                  <a:pt x="68" y="48"/>
                  <a:pt x="72" y="44"/>
                  <a:pt x="75" y="38"/>
                </a:cubicBezTo>
                <a:cubicBezTo>
                  <a:pt x="77" y="33"/>
                  <a:pt x="78" y="26"/>
                  <a:pt x="78" y="20"/>
                </a:cubicBezTo>
                <a:cubicBezTo>
                  <a:pt x="78" y="16"/>
                  <a:pt x="78" y="11"/>
                  <a:pt x="77" y="8"/>
                </a:cubicBezTo>
                <a:cubicBezTo>
                  <a:pt x="73" y="6"/>
                  <a:pt x="73" y="6"/>
                  <a:pt x="73" y="6"/>
                </a:cubicBezTo>
                <a:cubicBezTo>
                  <a:pt x="58" y="11"/>
                  <a:pt x="58" y="11"/>
                  <a:pt x="58" y="11"/>
                </a:cubicBezTo>
                <a:cubicBezTo>
                  <a:pt x="57" y="10"/>
                  <a:pt x="58" y="8"/>
                  <a:pt x="58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0"/>
                  <a:pt x="60" y="0"/>
                  <a:pt x="6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7"/>
                  <a:pt x="17" y="7"/>
                  <a:pt x="17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63" y="42"/>
                </a:moveTo>
                <a:cubicBezTo>
                  <a:pt x="64" y="36"/>
                  <a:pt x="60" y="28"/>
                  <a:pt x="59" y="20"/>
                </a:cubicBezTo>
                <a:cubicBezTo>
                  <a:pt x="61" y="22"/>
                  <a:pt x="61" y="22"/>
                  <a:pt x="61" y="22"/>
                </a:cubicBezTo>
                <a:cubicBezTo>
                  <a:pt x="66" y="18"/>
                  <a:pt x="66" y="18"/>
                  <a:pt x="66" y="18"/>
                </a:cubicBezTo>
                <a:cubicBezTo>
                  <a:pt x="64" y="16"/>
                  <a:pt x="64" y="16"/>
                  <a:pt x="64" y="16"/>
                </a:cubicBezTo>
                <a:cubicBezTo>
                  <a:pt x="71" y="13"/>
                  <a:pt x="71" y="13"/>
                  <a:pt x="71" y="13"/>
                </a:cubicBezTo>
                <a:cubicBezTo>
                  <a:pt x="72" y="15"/>
                  <a:pt x="72" y="18"/>
                  <a:pt x="72" y="20"/>
                </a:cubicBezTo>
                <a:cubicBezTo>
                  <a:pt x="71" y="26"/>
                  <a:pt x="71" y="31"/>
                  <a:pt x="69" y="36"/>
                </a:cubicBezTo>
                <a:cubicBezTo>
                  <a:pt x="67" y="39"/>
                  <a:pt x="65" y="41"/>
                  <a:pt x="63" y="42"/>
                </a:cubicBezTo>
                <a:close/>
                <a:moveTo>
                  <a:pt x="19" y="20"/>
                </a:moveTo>
                <a:cubicBezTo>
                  <a:pt x="17" y="28"/>
                  <a:pt x="14" y="36"/>
                  <a:pt x="15" y="42"/>
                </a:cubicBezTo>
                <a:cubicBezTo>
                  <a:pt x="13" y="41"/>
                  <a:pt x="11" y="39"/>
                  <a:pt x="9" y="36"/>
                </a:cubicBezTo>
                <a:cubicBezTo>
                  <a:pt x="7" y="31"/>
                  <a:pt x="6" y="26"/>
                  <a:pt x="6" y="20"/>
                </a:cubicBezTo>
                <a:cubicBezTo>
                  <a:pt x="6" y="18"/>
                  <a:pt x="6" y="15"/>
                  <a:pt x="7" y="13"/>
                </a:cubicBezTo>
                <a:cubicBezTo>
                  <a:pt x="14" y="16"/>
                  <a:pt x="14" y="16"/>
                  <a:pt x="14" y="16"/>
                </a:cubicBezTo>
                <a:cubicBezTo>
                  <a:pt x="12" y="18"/>
                  <a:pt x="12" y="18"/>
                  <a:pt x="12" y="18"/>
                </a:cubicBezTo>
                <a:cubicBezTo>
                  <a:pt x="17" y="22"/>
                  <a:pt x="17" y="22"/>
                  <a:pt x="17" y="22"/>
                </a:cubicBezTo>
                <a:cubicBezTo>
                  <a:pt x="19" y="20"/>
                  <a:pt x="19" y="20"/>
                  <a:pt x="19" y="20"/>
                </a:cubicBezTo>
                <a:close/>
                <a:moveTo>
                  <a:pt x="32" y="10"/>
                </a:moveTo>
                <a:cubicBezTo>
                  <a:pt x="32" y="45"/>
                  <a:pt x="32" y="45"/>
                  <a:pt x="32" y="45"/>
                </a:cubicBezTo>
                <a:cubicBezTo>
                  <a:pt x="32" y="45"/>
                  <a:pt x="27" y="45"/>
                  <a:pt x="25" y="41"/>
                </a:cubicBezTo>
                <a:cubicBezTo>
                  <a:pt x="24" y="37"/>
                  <a:pt x="28" y="16"/>
                  <a:pt x="28" y="14"/>
                </a:cubicBezTo>
                <a:cubicBezTo>
                  <a:pt x="28" y="13"/>
                  <a:pt x="28" y="10"/>
                  <a:pt x="28" y="10"/>
                </a:cubicBezTo>
                <a:lnTo>
                  <a:pt x="32" y="10"/>
                </a:lnTo>
                <a:close/>
              </a:path>
            </a:pathLst>
          </a:custGeom>
          <a:blipFill dpi="0"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35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21059" y="3277184"/>
            <a:ext cx="14847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1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en-GB" sz="21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43733" y="3395614"/>
            <a:ext cx="2547718" cy="819376"/>
            <a:chOff x="6991643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8" name="Group 17"/>
            <p:cNvGrpSpPr/>
            <p:nvPr/>
          </p:nvGrpSpPr>
          <p:grpSpPr>
            <a:xfrm>
              <a:off x="6991643" y="4527485"/>
              <a:ext cx="3396957" cy="1092501"/>
              <a:chOff x="6991643" y="1620367"/>
              <a:chExt cx="3396957" cy="1092501"/>
            </a:xfrm>
            <a:solidFill>
              <a:schemeClr val="accent4"/>
            </a:solidFill>
          </p:grpSpPr>
          <p:grpSp>
            <p:nvGrpSpPr>
              <p:cNvPr id="19" name="Group 18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  <a:grpFill/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grpFill/>
                <a:ln w="254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Oval 19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9841036" y="4746208"/>
              <a:ext cx="349218" cy="320594"/>
            </a:xfrm>
            <a:custGeom>
              <a:avLst/>
              <a:gdLst>
                <a:gd name="T0" fmla="*/ 29 w 85"/>
                <a:gd name="T1" fmla="*/ 0 h 78"/>
                <a:gd name="T2" fmla="*/ 34 w 85"/>
                <a:gd name="T3" fmla="*/ 29 h 78"/>
                <a:gd name="T4" fmla="*/ 8 w 85"/>
                <a:gd name="T5" fmla="*/ 29 h 78"/>
                <a:gd name="T6" fmla="*/ 6 w 85"/>
                <a:gd name="T7" fmla="*/ 29 h 78"/>
                <a:gd name="T8" fmla="*/ 0 w 85"/>
                <a:gd name="T9" fmla="*/ 35 h 78"/>
                <a:gd name="T10" fmla="*/ 0 w 85"/>
                <a:gd name="T11" fmla="*/ 35 h 78"/>
                <a:gd name="T12" fmla="*/ 4 w 85"/>
                <a:gd name="T13" fmla="*/ 42 h 78"/>
                <a:gd name="T14" fmla="*/ 0 w 85"/>
                <a:gd name="T15" fmla="*/ 47 h 78"/>
                <a:gd name="T16" fmla="*/ 0 w 85"/>
                <a:gd name="T17" fmla="*/ 47 h 78"/>
                <a:gd name="T18" fmla="*/ 5 w 85"/>
                <a:gd name="T19" fmla="*/ 54 h 78"/>
                <a:gd name="T20" fmla="*/ 4 w 85"/>
                <a:gd name="T21" fmla="*/ 58 h 78"/>
                <a:gd name="T22" fmla="*/ 4 w 85"/>
                <a:gd name="T23" fmla="*/ 58 h 78"/>
                <a:gd name="T24" fmla="*/ 10 w 85"/>
                <a:gd name="T25" fmla="*/ 65 h 78"/>
                <a:gd name="T26" fmla="*/ 11 w 85"/>
                <a:gd name="T27" fmla="*/ 65 h 78"/>
                <a:gd name="T28" fmla="*/ 9 w 85"/>
                <a:gd name="T29" fmla="*/ 70 h 78"/>
                <a:gd name="T30" fmla="*/ 9 w 85"/>
                <a:gd name="T31" fmla="*/ 70 h 78"/>
                <a:gd name="T32" fmla="*/ 15 w 85"/>
                <a:gd name="T33" fmla="*/ 77 h 78"/>
                <a:gd name="T34" fmla="*/ 29 w 85"/>
                <a:gd name="T35" fmla="*/ 77 h 78"/>
                <a:gd name="T36" fmla="*/ 45 w 85"/>
                <a:gd name="T37" fmla="*/ 77 h 78"/>
                <a:gd name="T38" fmla="*/ 46 w 85"/>
                <a:gd name="T39" fmla="*/ 77 h 78"/>
                <a:gd name="T40" fmla="*/ 51 w 85"/>
                <a:gd name="T41" fmla="*/ 71 h 78"/>
                <a:gd name="T42" fmla="*/ 66 w 85"/>
                <a:gd name="T43" fmla="*/ 69 h 78"/>
                <a:gd name="T44" fmla="*/ 66 w 85"/>
                <a:gd name="T45" fmla="*/ 78 h 78"/>
                <a:gd name="T46" fmla="*/ 85 w 85"/>
                <a:gd name="T47" fmla="*/ 78 h 78"/>
                <a:gd name="T48" fmla="*/ 85 w 85"/>
                <a:gd name="T49" fmla="*/ 25 h 78"/>
                <a:gd name="T50" fmla="*/ 66 w 85"/>
                <a:gd name="T51" fmla="*/ 25 h 78"/>
                <a:gd name="T52" fmla="*/ 66 w 85"/>
                <a:gd name="T53" fmla="*/ 32 h 78"/>
                <a:gd name="T54" fmla="*/ 61 w 85"/>
                <a:gd name="T55" fmla="*/ 32 h 78"/>
                <a:gd name="T56" fmla="*/ 29 w 85"/>
                <a:gd name="T5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" h="78">
                  <a:moveTo>
                    <a:pt x="29" y="0"/>
                  </a:moveTo>
                  <a:cubicBezTo>
                    <a:pt x="1" y="7"/>
                    <a:pt x="33" y="28"/>
                    <a:pt x="34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1" y="41"/>
                    <a:pt x="4" y="42"/>
                  </a:cubicBezTo>
                  <a:cubicBezTo>
                    <a:pt x="2" y="43"/>
                    <a:pt x="0" y="45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2" y="53"/>
                    <a:pt x="5" y="54"/>
                  </a:cubicBezTo>
                  <a:cubicBezTo>
                    <a:pt x="4" y="55"/>
                    <a:pt x="4" y="57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4"/>
                    <a:pt x="12" y="77"/>
                    <a:pt x="15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57" y="16"/>
                    <a:pt x="32" y="17"/>
                    <a:pt x="2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14911" y="3395614"/>
            <a:ext cx="2547718" cy="819376"/>
            <a:chOff x="1753214" y="4527485"/>
            <a:chExt cx="3396957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9" name="Group 28"/>
            <p:cNvGrpSpPr/>
            <p:nvPr/>
          </p:nvGrpSpPr>
          <p:grpSpPr>
            <a:xfrm flipH="1">
              <a:off x="1753214" y="4527485"/>
              <a:ext cx="3396957" cy="1092501"/>
              <a:chOff x="6991643" y="1620367"/>
              <a:chExt cx="3396957" cy="109250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6991643" y="2215087"/>
                <a:ext cx="2785403" cy="497781"/>
                <a:chOff x="7202658" y="1907795"/>
                <a:chExt cx="2785403" cy="497781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7202658" y="2405575"/>
                  <a:ext cx="2236764" cy="0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Oval 30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7" name="Freeform 36"/>
            <p:cNvSpPr>
              <a:spLocks noEditPoints="1"/>
            </p:cNvSpPr>
            <p:nvPr/>
          </p:nvSpPr>
          <p:spPr bwMode="auto">
            <a:xfrm>
              <a:off x="1962181" y="4746208"/>
              <a:ext cx="337768" cy="3301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49063" y="1373538"/>
            <a:ext cx="2142387" cy="819376"/>
            <a:chOff x="753208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17" name="Group 16"/>
            <p:cNvGrpSpPr/>
            <p:nvPr/>
          </p:nvGrpSpPr>
          <p:grpSpPr>
            <a:xfrm>
              <a:off x="753208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Oval 14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 cmpd="sng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852359" y="2017450"/>
              <a:ext cx="316777" cy="383568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314911" y="1373538"/>
            <a:ext cx="2142387" cy="819376"/>
            <a:chOff x="1753214" y="1831383"/>
            <a:chExt cx="2856516" cy="1092501"/>
          </a:xfrm>
          <a:effectLst>
            <a:outerShdw blurRad="317500" dist="114300" dir="2700000" algn="tl" rotWithShape="0">
              <a:prstClr val="black">
                <a:alpha val="63000"/>
              </a:prstClr>
            </a:outerShdw>
          </a:effectLst>
        </p:grpSpPr>
        <p:grpSp>
          <p:nvGrpSpPr>
            <p:cNvPr id="24" name="Group 23"/>
            <p:cNvGrpSpPr/>
            <p:nvPr/>
          </p:nvGrpSpPr>
          <p:grpSpPr>
            <a:xfrm flipH="1">
              <a:off x="1753214" y="1831383"/>
              <a:ext cx="2856516" cy="1092501"/>
              <a:chOff x="7532084" y="1620367"/>
              <a:chExt cx="2856516" cy="1092501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7532084" y="2215087"/>
                <a:ext cx="2244962" cy="497781"/>
                <a:chOff x="7743099" y="1907795"/>
                <a:chExt cx="2244962" cy="497781"/>
              </a:xfrm>
            </p:grpSpPr>
            <p:cxnSp>
              <p:nvCxnSpPr>
                <p:cNvPr id="27" name="Straight Connector 26"/>
                <p:cNvCxnSpPr/>
                <p:nvPr/>
              </p:nvCxnSpPr>
              <p:spPr>
                <a:xfrm>
                  <a:off x="7743099" y="2405575"/>
                  <a:ext cx="1696323" cy="0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V="1">
                  <a:off x="9425354" y="1907795"/>
                  <a:ext cx="562707" cy="497781"/>
                </a:xfrm>
                <a:prstGeom prst="line">
                  <a:avLst/>
                </a:prstGeom>
                <a:ln w="254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Oval 25"/>
              <p:cNvSpPr/>
              <p:nvPr/>
            </p:nvSpPr>
            <p:spPr>
              <a:xfrm>
                <a:off x="9632897" y="1620367"/>
                <a:ext cx="755703" cy="755703"/>
              </a:xfrm>
              <a:prstGeom prst="ellipse">
                <a:avLst/>
              </a:prstGeom>
              <a:blipFill dpi="0" rotWithShape="1"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1992714" y="1990734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135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187624" y="1617883"/>
            <a:ext cx="2238063" cy="1402018"/>
            <a:chOff x="1583498" y="2157177"/>
            <a:chExt cx="2984084" cy="1869355"/>
          </a:xfrm>
        </p:grpSpPr>
        <p:sp>
          <p:nvSpPr>
            <p:cNvPr id="40" name="TextBox 39"/>
            <p:cNvSpPr txBox="1"/>
            <p:nvPr/>
          </p:nvSpPr>
          <p:spPr>
            <a:xfrm>
              <a:off x="2831637" y="2157177"/>
              <a:ext cx="1735945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PLAN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583498" y="2980093"/>
              <a:ext cx="2688297" cy="1046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在计划阶段，首先需要确定所要达到的目标。这一目标必须制订得尽可能具体，不可含混不清。目标制订得越具体，你与目标的距离就越明确，距离明确了，达成目标的路径就明确了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314911" y="3630213"/>
            <a:ext cx="2506148" cy="1143172"/>
            <a:chOff x="1753214" y="2132973"/>
            <a:chExt cx="3341529" cy="1524230"/>
          </a:xfrm>
        </p:grpSpPr>
        <p:sp>
          <p:nvSpPr>
            <p:cNvPr id="44" name="TextBox 43"/>
            <p:cNvSpPr txBox="1"/>
            <p:nvPr/>
          </p:nvSpPr>
          <p:spPr>
            <a:xfrm>
              <a:off x="2735626" y="2132973"/>
              <a:ext cx="1370459" cy="779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ACT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753214" y="2980095"/>
              <a:ext cx="3341529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调整方案，归纳起来有以下四大种类。通常我们将这一阶段理解为，在总结和反思的基础之上，为下一个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PDCA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循环做好准备</a:t>
              </a:r>
              <a:endParaRPr lang="en-GB" altLang="zh-CN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 flipH="1">
            <a:off x="5549944" y="3549266"/>
            <a:ext cx="2241507" cy="1342461"/>
            <a:chOff x="1753925" y="2030853"/>
            <a:chExt cx="2988676" cy="1789946"/>
          </a:xfrm>
        </p:grpSpPr>
        <p:sp>
          <p:nvSpPr>
            <p:cNvPr id="47" name="TextBox 46"/>
            <p:cNvSpPr txBox="1"/>
            <p:nvPr/>
          </p:nvSpPr>
          <p:spPr>
            <a:xfrm>
              <a:off x="2549265" y="2030853"/>
              <a:ext cx="2193336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CHECK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53925" y="2959024"/>
              <a:ext cx="2757141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计划阶段制订的路径、问题和解决方案，以及为实施制订的行动措施与具体任务，需要在执行过程当中定期反复地对它们进行</a:t>
              </a:r>
              <a:r>
                <a:rPr lang="zh-CN" altLang="en-US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验证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flipH="1">
            <a:off x="5770728" y="1561777"/>
            <a:ext cx="2020723" cy="1524183"/>
            <a:chOff x="1952270" y="2086622"/>
            <a:chExt cx="2694297" cy="2032241"/>
          </a:xfrm>
        </p:grpSpPr>
        <p:sp>
          <p:nvSpPr>
            <p:cNvPr id="50" name="TextBox 49"/>
            <p:cNvSpPr txBox="1"/>
            <p:nvPr/>
          </p:nvSpPr>
          <p:spPr>
            <a:xfrm>
              <a:off x="3355418" y="2086622"/>
              <a:ext cx="1066959" cy="779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32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DO</a:t>
              </a:r>
              <a:endParaRPr lang="en-GB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952270" y="3072425"/>
              <a:ext cx="2694297" cy="1046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通常人们只停留在行动措施 “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DO”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的阶段。但 “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TODO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具体任务”，明确了“什么时候做什么”。在团队中，要将 “</a:t>
              </a:r>
              <a:r>
                <a:rPr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TODO” </a:t>
              </a:r>
              <a:r>
                <a:rPr lang="zh-CN" alt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下达至每一位团队成员，最好利用人们常说的 </a:t>
              </a:r>
              <a:r>
                <a:rPr lang="en-US" altLang="zh-CN" sz="9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6W3H</a:t>
              </a:r>
              <a:endParaRPr lang="en-GB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90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bf32b21c57e606988ab10ec694d2e32676a8b"/>
  <p:tag name="ISPRING_PLAYERS_CUSTOMIZATION" val="UEsDBBQAAgAIAImQhEfpbttk5AMAAHQOAAAdAAAAdW5pdmVyc2FsL2NvbW1vbl9tZXNzYWdlcy5sbmetV91u2zYUvi/QdyAEFNgulrYDWhSD44C2GFuILLkSHSdbB4GRGJsIRbr6cZtd7Wn2YHuSHVFyYqcdJMW9sGDS/r7z950jcnD2NZVoy7NcaHVqvT15YyGuYp0ItTq1FvT8lw8WygumEia14qeW0hY6G758MZBMrUq24vD95QuEBinPc1jmw2r1uEYiObXmo2jsz+bYu45cf+JHI2diDcc63TB1j1y90p+yn359/+Hr23fvfx68bpBdiMIZdt1DKmSY3r3pQOTRwHcjYCNu5JErag2rZz+cv6Cu4xFr2Hzph54H5NIaVs9W3CIIiEej0HVsEjlh5PnU5MIllNjW8FqXaM22HBUabQX/goo1h0oWIuMolyIxP8QaNlTJ24zZAV463iSivu+GEfHs3Y41JCpBdsa+gD56sgQ4JAEQZCzn2TOwkSm1gSMsZT+GqTOZuvChlQtTsVpL+BR9/ZgTD6rFVRtqRsIQT0g08q+gTiArvw/CvwA1XfRBXJMQFEDCNoyHL50Jpo7vVQoKSEgDZ/wgn5gppJW8RyyOAYc2Gd8KXeawUymKJ7WQ8n5WQvJxAcJ1sPsdkdaESCgj15XYcnAhS9rrAi0zJnZVmY8L5/foHDsusSMole0vI2p6uTLGQP1KF4hJqasAwC5LtkzFHN3wmJUgpXv4WyIS87cNg7ArTz6X4i/EiqZzXjVN59nk6tXJca451IVhsWSZ6tBBT6gOWv7bYNMyh0iLgqeboi2KvUyc/BAvjo1rjsPwf4PqUpcjI3piv284IUicBPBig24fCd0dQWagDxhrKROyO8rxzsHQPOM5jHieIUfd9rDp+Q2Bp9FzOS4h8wcuXEJFeuCXZBQ6tMoxv8lF0fpKMoWq6/19jcRwBpC84I86ueG3GvpfcraFIsK+yGvhnDzDWC9B7CZrNQL353TD4oFDK1bAiQuBS1KkEH/SgXMxI7sM1uP1IBNLXcrEjDMp7syIhdqUaZ2QTV2n2uhtplOzK1m+66V6wp8d40UdXFAbne8ZbCMNCQ7G02iMvTGpTnNVD8uOINBy5ZNLw8jFowoOok5ZEa/hvXKrS5V0JKoPZDY5x0DWpDTkLIvX//79T0eOJ57Uu6jZ/a0XCXRoNZfIA9kfni54/mcbCcWjQ5xZdEE1B9gdruN51lS9SR6mFI+nMxBGaHSgyyxuPy7sM8xwcAHDwZy2rOGMZXcwWajWsheLCbkSQtHP+uNZviykULwP9rjZXAVMnXmEbdtcbKAJpIjv6ndagpiZbtUNR8INpyvZeIo9GDxP+Hgiip6EZtbv2hwarl4/ttv229H/sMrN/XDweu+6+B9QSwMEFAACAAgAiZCER6uvADQSAwAAYQsAACcAAAB1bml2ZXJzYWwvZmxhc2hfcHVibGlzaGluZ19zZXR0aW5ncy54bWzVVt1SGjEUvucpMul4KYsWq2V2cTr8TB0VGKFVr5ywCWzGbLJNsiBe9Wn6YH2SnmwEYbTOqnWmDheQk3O+8/+R8PAmFWjGtOFKRninWsOIyVhRLqcR/jbqbh9gZCyRlAglWYSlwuiwWQmzfCy4SYbMWlA1CGCkaWQ2wom1WSMI5vN5lZtMu1slcgv4phqrNMg0M0xapoNMkAV82UXGDG5WKgiFXnSqaC4Y4hRCkNxFR0RXEJPgwKuNSXw91SqXtKWE0khPxxH+UGu5z1LHQ7V5yqRLzjRB6MS2QSjlLh4ihvyWoYTxaQKB79cxmnNqkwjv1h0KaAcPUQpsnwNxKC0FyUh7B58ySyixxB+9P8turFkKvIguJEl5PIIb5PKPcHt09fVy0Dk7OeodX436/ZPR0cAHUdgEmzhhsOkohIBUrmO28hMSa0mcQNxgMyHCsDBYFy3VJkpuBOfOaKwE1L6wgnlIx4z2SMrWujG85rILmjsYTSARsYjwF82JwIhbIni8Mjb52Fhui/531zURYMGcMXQ6xPfufXXihGjD1sNa3hhX87h5rnJB0ULlSPBrhqxCkH+ewq+EofXmoIlWaSGF8bHICA4eZ5zNGT0sanoH+DdHl+AizcESJjcTzHoPP3J+i8ZsojTgMjKDGQc5Nx6/+izgjBhzD0qWMW4NT47anaujXrtzseUSJHRGZPxMcGg4SzP7FvgEcpcKXAihoJprEFCZmOSGFf2hnBZqZdIs7Tshs6LprpEFKLSbQzweEy5iGE0uc1YWMCYSKSkWiMSwQsaN0Iyr3IDED4uHNi8K0JsiLotQp7BB4ExTpsug1XZ2P9b3Pu0ffG5Ug98/f20/aXRHKwNBnDfPK60niWVFLg93LgwcFzxODVbn/yczDM4638vUtde5GJXqZmdYCq5fRqt/XEbrzFPZYI3GypidEy2BiN6Fag84c+oJGlhT8JRbRv/lOrxgpF/1b+f34W1G+g1zfs0av5uU/Wn1cNp4KYXBo085d5NyyVMohGPv1fuvuVevwdvr0atKBdA2n8XNyh9QSwMEFAACAAgAiZCER+ShKwC+AgAAVQoAACEAAAB1bml2ZXJzYWwvZmxhc2hfc2tpbl9zZXR0aW5ncy54bWyVVsFu2zAMve8rguxeZ+u6boAaIE1ToEC3FmvRu2wzthBZMiQ5Xf5+oizXUhInXogCEfkeSVEkU6I3TMw/TSYkk1yqFzCGiUKjptNNWH4zTRtjpLjIpDAgzIWQqqJ8Ov987z4kcchzLLkFNZazphn0YWazy/vFbAzFx7i6RhkiZLKqqdg9ykJepDTbFEo2Ij+bWrmrQXEmNpjRz+vlajAAZ9o8GKiinFY/UMZRagVaA6b0fYVylsVpCryLNHOfkZw+1Onb79G2TDPjaIsvKEO0mhYQF3m2RBnGC+s9fpVrlNMEA3+NhV5+RRmEcroDFTtfXKEMMmTd1P/TI7WSBRY05px+xA8OlzS342cJdzOUswS8EAY6+wq+PN/uUAKQ/xrOPcFxVZI/Y133FgI+esphblQDJOlOrU2X8v2pMXY+YL6mXFtAqOpBzzbpZ9rozk2s63F/4J2JPPTlNT3kTfKmgmWbcOAu1vf45fLW7YrQ6YcuyFDB1iuDFHtlj/xt63qADJQ98oWzHJ4E3x1msG9qSd0j31L/nKfrb60gqD3m3tqdOitGesTR1UGqXtFhKpnDXGM6r6wCfDeSOF2bUnKQExF0ywpqmBS/EJfu3GU0SfYMvteOdxYxzHA41nAuR7umw3K5c9yP3ho3ZPuz0F+uPU+M3eI3U2oMzcrK/izp6cTz7JjYwkyT4wzckxYO6kGsZcBxsYdIFVUbUK9S8rFhhDSgx7qX7XANwUkS1IAkx6tMvJNj5RdNlYJa2VdjoLsqx8oWWLKi5PbPvDF4h3yPMWBtqaa0/gRlH30ZKHwTAFVZ2XVte2gtVcMN47CFbvgDhbvy0N2Itl061HAL8whrE7ac14zqSb8r+l6Jd0igP4J/s2lFjvcsI9re0FS7m0WT363hPpdoMXfrDJsv3GTu7HspcmzthxW0Svx38h9QSwMEFAACAAgAiZCER9XqJ9PnAgAAcgoAACYAAAB1bml2ZXJzYWwvaHRtbF9wdWJsaXNoaW5nX3NldHRpbmdzLnhtbNVWzU4bMRC+5yksVxzJAqWFok1QRYKIoElE0gInNFk7WQuvvbW9CeHUp+mD9Uk6XhNIBEULgqpVDonHM9988xvH+9eZJFNurNCqQTfrG5RwlWgm1KRBvw4P13cpsQ4UA6kVb1ClKdlv1uK8GElh0wF3DlUtQRhl93LXoKlz+V4UzWazurC58bdaFg7xbT3RWZQbbrly3ES5hDl+uXnOLW3WaoTEQfRFs0JyIhhSUMKzA3nkMkmjoDWC5GpidKHYgZbaEDMZNei7jQP/WegEpJbIuPKx2SYKvdjtAWPC0wE5EDecpFxMUuS9s03JTDCXNujWtkdB7eghSokdQgCPcqAxFuVu4TPugIGDcAz+HL92diEIIjZXkIlkiDfEh9+greHl0UW/fXrS6R5fDnu9k2GnH0iUNtEqThytOoqRkC5Mwu/8xOAcJCnyRpsxSMvjaFm0UBtrtULOn8lIS0x9aUXJGJnKeYN+NgIkJcKBFMndrQMz4e5QSIzB227Wx8rRe8AQb5KCsXzZ0eLG+iwmzTNdSEbmuiBSXHHiNMGIigx/pZwsp5uMjc5KqQTriJWCcTIVfMbZfpmlW8A/ObpAF1mBltiKueQuePheiBsy4mNtEJfDFJsW5cIG/PqzgHOw9h4UFhzXBiedVvuy0221z9d8gMCmoJJngmMJeZa7t8AHjF1pdCGlxmwuQWBmEigsL+vDBCvVqoRZ2XcK07LovpAlKJZbIJ+AiRcJtpZQBa8KmIAiWsk5gQSHwvoWmgpdWJSEZgnQ9kUEgykRqqQ6wQWFzgzjpgraxubW++0PH3d2P+3Vo18/fq4/aXS7KPoSvLewKQ6eXBV36+LhzMWRn9DHh92Z4m/Nev+0/a1Kprrt82Gl+rQHleB6VbR6x1W0TsNy6i8tpipmZ2AUrpb/QrWLW3ASVi7uQSky4Th7zQZ/QZM+/Y8UWviVmvQNo3hy1P7dIMLp7gGy8uKIo0efRDWUr74Tm7XfUEsDBBQAAgAIAImQhEcAu+QqngEAAB8GAAAfAAAAdW5pdmVyc2FsL2h0bWxfc2tpbl9zZXR0aW5ncy5qc42UTW/CMAyG7/wKlF0n1I0xtt0QH9IkDpPGbdohLaZUpEmVhI4O8d9XlwFN6o7FF/Ly5HXsKt53uuViEeu+dPfV72r/5u4rDVCzegu3ri5a9BR1ZkSyhEWSgkgkMA/JT0fP8uFCUMZMVqZh8Y62pubHFP6z4sLU8Yyw0IRmqMM5AX4R2o46/H0WO7W6jjXVGh1urVWyFylpQdqeVDrlFcNuZtWql+jBKgd9BV3xCBzTIOjPRkEbeXEcDDHqXKTSjMtirmLVC3m0ibXaymVb/nWRgS4/+eY37fNwPHXsRGLsq4XUTzx9wmgnMw3GwG/exykGCQsegqj5BtX6A3WMmwV5dJ6YxJ7o0R1Gnc54DI0uBWMMF5OlV6ObQ4wmZ2Fnj0T/HsMhBC9AN6xGAwwHVNk2+8cHzLSKsSMNtNnzMyoUXyYyPnKTAIPk8LJo29a9S6EPEwzmPCHlPaE19fzSttnhg4YArTOWTnmNl3dO2QlKlEQORWjUtMrpOWL9OYL7jy7j1vJonZbjoRyOZRu43oBeKCXK239eu6efq3P4AVBLAwQUAAIACACJkIRHGtrqO6oAAAAfAQAAGgAAAHVuaXZlcnNhbC9pMThuX3ByZXNldHMueG1snY8xD8IgEIV3fgW5XbBb0wDdTNwcdDYVUUno0XDU+vOF1Bhnh0vuXd73Xk71rzHwp0vkI2poxBa4QxuvHu8aTsfdpgVOecDrECI6DRiB94Yp37R4SI5cJl4ikDQ8cp46KZdlEZ6mVBIohjmXYBI2jrLMGFFWUk4rCivb+b/ozw0MY5yry+xD3qMpe1GrhVOyGipzdig83iLIalDy667KzpRLRRFK/jxm2BtQSwMEFAACAAgAiZCER7DtXVduAAAAdgAAABwAAAB1bml2ZXJzYWwvbG9jYWxfc2V0dGluZ3MueG1sDcw9DsIwDEDhvaewvJefjaFpNzYQEuUAVmNQJMdGiYXg9nh7w6c3Ld8q8OHWi2nC4+6AwLpZLvpK+FjP4wmhO2kmMeWEagjLPExiG8md3QN2eAv9uK1cI5yvVEPeGndWJ48zjHCJ57Nwxv08/AFQSwMEFAACAAgAA3TL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ZCER1xY5FeMAgAAagcAACkAAAB1bml2ZXJzYWwvc2tpbl9jdXN0b21pemF0aW9uX3NldHRpbmdzLnhtbJVVS27bMBDd9xSEDxCTIvUDHAP6UIWBIg2aAF3TMuMKkUmDpNOk0AV6hqKLZtEDdJlNT9M2xyhp1x+5iuNoVuS8N8N5HA0H+roS2UIbOas+MVNJccGNqcRUD18BMChlLdW54pqb5UZ7Cwg246e9Pw/3j59/PP788uvh+++v33pAGyYmTE1Oe1es1ry3Yq65oLKO8cIYKU5KKQwX5kRINWN1D9ywemEjFsuv13+eKG+4egHtipV8P1m4/J5ltTL5obNOTilncybu3sipPBmz8nqq5EJMjjnjh7s5V3UlrjfgOMxod5a60mZk+KzjbDRydgRrbi9R8+3RAursMLFmY16388FjGPu5Dsiwx7ypdGV2mAly1smcsynv0hw+gRY2fAc8gTCEhziG35oNGnvOutE1u+PqBSeS88X8hU0zV3LqtO2iHbjQDa2WbGJ/9w0nh84Oc1xdLt0xd9LSiuTO1rhBf2eWLMdNf3/erAK9r8REfhyJK/mPuB4wmfPqIQQrgUAUJlEe2RVJiQdCQj0agZz6mfXFOI9xZn25h7JBfy/EKq7ipR0q3VEH/Zb3f8JIaK7MSEz47RC30buudgWvlZXf4vQwIM6addZmKRUBBNlJQxsvwRgHIPNzlMMmDOMwQYBC4kPcpJFrQYB8H8VBg0LPx3ZVxIGNQmgcABIS4uWNRz3LBkmS5l7WhDhGKLHZaBRnTVGktucBQgiTvPEDXKQQWDS2MRIcOQFxjlMcNEmaoAiDIivSgjQ0p0Hmg8ijAYQNSVMM4VbcbXW7cm13jy5nLeczATuvoNO77bZ2cw3KhVIWfMlntssNB2Om+cj28fk7ekHPLpPL0duzVQNbqHs210htN23lTz6nfwFQSwMEFAACAAgAirpzR4LIvt4RCgAA+B4AABcAAAB1bml2ZXJzYWwvdW5pdmVyc2FsLnBuZ+2Z/1cTVxbA466rri62rlJKSonttrD9ItTlS5BvU79W241UKUUpIbSoqabyJWkaAkmm1SrLQYguW1GIyWlpQUtJuiKFaCBWCiNFJkspDEhMhECmEEkIaRJCmJmdwGnds7/sH7D5Yc7MvZ87b+57775735lX+vreVwJWU1dTKJSAPbt37KdQljMolN9yV60gNVUbYhDytoy3/5VtFCUcMkkKy9lbGVsplH9K1yy8/TtS/n3+7oM8CmVth+9aBuVdPkShhJbv2bH1jcKs6XvA7cMjbytGR66kstNjnz+T+jj99IZlQSde3v945vIfVgX+JewUk7l99dsvPXYre/npjS+t6Mne0PzqurGwU6+mrfho/+XAp099f/mNBPv1QwlvlQhwURQPSjfaDs7k6zTogyhjFqp/p3EYFdHaWstp+ExJZPvsJyrN3FiQdq5Umjy/inTv/vB118uw5PZwkFoKGqI9cyapI5vUfxjIBsepiveqRd4RI7zyN6Tqqy3eZ0jFwng40L2S4lPMH9KOi47UW5eTwgFnt6Q7qH3mlGY9KWUPECORkwnLyMeuw4u4ap1Pzdzla5sf7AODfuAHfuAHfuAHfuAHfuAHfuAHfuAHfuAHfuAHfvD/AIZcLMDdt8b3U1FyjuH7gfhhdr8PbByK9lmtimX42In/iWberAkDCY+uba4hEreWqUDPa5H4AynxU2e6dj5Nfv/O8MUbUSXsCE4F+e7c+3rkWvMR7+ECCW56gsCNyUePC0OLK9QVKhT3KVN4x7FxRqXW+4lOO9cPeOLAA3LrnYmL/dUc8mMGlRZrZonPE3Pg4HlUPyWzwTlyUzWuqcvj4ilO34sLmLGHdrZFYL5mppLeudGFk04efu071gJEnEXFgtBUKHkl2iw2Bj2bKOz/Li3MZvylcanDXg4QHcDtmGHeflSSDiWGozESBW1AOFu3B3tdc+MXs7ag5seKc6f0tqkLqFkzyLfmddR1s3f0xpDYZhUhOxs75LXxxI14s1rYbxMI18cykv90TEn2v5CO1lJ1nuK/hg6E6Ac26/o8F/ZeIlKHoz1nLqtXUCj37yWikcmbYlYK+Hd4fEkjt/fb1KFf4bTYIZAkICzdwd4O5pMOGebMw47AHTXzQWQDgy3tzrFio9cQjo/S8NFOeru9nNVK/GyTuG9o/6XMgXOkljmuFYBYLTYdT20FWlSoFxa0O36A9ESmFWorX+oe7BloKiOH2TymrBDCcPF9piTAvvJetMdM13rG6gFssozKTh0v0gcDuF0Kjg41bS7oEurtXxb8V9seHYiPcVjejGQzjlKRHMObiwOUhzIlbTMm4O80N3gIXChZ4G2+eTBdHmOzyNE4YiOYBKnFgDlOx7cWDxe50o5FWKcuIFuAni1Q8Q1Jl2XbKYR5KN9s00s0B0YTbZPsTRLA3Ddyp3OC2W4cP5lbnVmzFtWyt+n2KAh5gfHrOFOiWfLg4udRoeFTU6jWLcGYkTVDFpznTTRTgblvH5nd7ETdVxaDpT7BeHifRUl3Xi04HqJHzkpNrwDzfRwFmmGT82eC3aAGUJYFZLm6S9OveFobcrJQqtvpNFGxjEgkzq0I+CLKyiGaPuJ2xdBUVCkHry8asdE92TVh0soCN2YDiUqv8slvokJp7k9jGXChqM9ywd249GVPjXHOmclL6gx2x0wOv6hu4QQIWSXygAoF9oCt+JnTZDrjdSTGE++CXdjzFbwHwWzTOD5ET+Nx0yENHAN7mNMF5XiYZcJygWcg2d3oIn3IdbM7jeeOhYtrzeNpyUN13T2x9AqIrg+WVjrmTiS6ILQt62sIAgxgLgsknKfbDDJp5LwThexzTe1L4SA3ixe+kWWgzHRQNiLlDPXwt95sXptkSrN0WqbKvCu6m7em0kaE62PCyYi16CE+LOX8DDkdPZmOwiS8YK2UIzFCGV6rhn5sb1ZnXTdwr53AEMcl+hS22Z0DgzaYePzX0EhJtTTWx5tetOoy7K2x2+FP1qE4OQ6DJ5H4WftmxPFjq4qlakhV2rarYwNDgauOumN7F6PDJLN4hmHPpRe2K5sdzeZkNxKH4ZnIrr5g9wvpVqvjLbe2rLoy3TcVSO4wlrA9AnFXL7wGJqJFFZby/LaDDyfiinMwte29TNY7RY1PqQKkUTB1VqToxmrD0gFO9w1v2jPIkR6Pzdkny6Brr1RXkmucD8cBbr4BTWR9c5QL6Ez2p096IS6Mub0RiNFx1Wvc2dvdIPqaUWnpBEx4+S32LSX9bnPlB+Vek1IKZ0benugfilbjovJ4s7hhcZ0f9eXPPyOZKQVd2KuVEH/CRJ3NqErOfVRmv36K4E90Du9ujYgtXAiIStm3FADBiDCT44Bi3DXKKt3pnmAk+SbmzYxAFtpzrfKpxcGfOHm8OgRZezcYHZdySiZx83VDPvuPKuhSQWgx2O7NUdEtE/FmTZ8KjVNq0euEXiLqoCFPjJ5pYEJ6hY1rvC98YvHsLbEX9NCJeJ97jd6p9trBs0h4YChYDDfIUa72nQm9EtL8MjKtsEnyxe3glOFodfJhbuOnujids1WOXyPDfykof6rrLvjgnHW9aNf0i8yap5C4vJtQ3o9J8OeKUg3L8L6s91w/jUnOGoa6hB/B016ejH6Lf2cgyyUr8ZWfD3WnfQVHbS1KZcv4WfcEP9Z1Y/2ByK5bwWzM2yoRiayW1ZVRyhjLyJdLK/aMVyfCPtBHhdIZVrRwi2UiCmBHVHCOg5fcB20snVhErQlDk/Y57PE0Uf/Hb/ICKJSb/RiGAu6xFGLclFncVtp0ABww78Q6vAWxy/ZqY1Ph6So1TRC7TpkVtCZxZy9EpuZ4FC2SSR2TZ/pVa1ZlCc59e7GS57V/VmoRWml7yGXJpJ+NQNvyDevJTJHTPx712WLwtTjoWrtF7SqyLmY91KoCLXRehOFjRqXub0vZ2cAS2wU8zCkbSPTVj2EWjtsmEjXP1YQp1i3OjqZmqYQN8dJ4+WQJS0dbJjTTEDfiP2oQ6H5BAdaTqelw6pIN6OVoq3kzGx7aCNCETceedIUMeIy+MkUH0RbHguL7h2UO8uSWZZQl0flWX6lyKI05XDdZf7/oqU7+R1T9kisAi5it4jJcmTLbzGVHe4L0So6izEFFhNrG8Lzqrx7A4t02XtAfyJ679FrjOGPwvE7IALNGHpqIS+H66f7CfaRL76I9WxWmahcDOa/jM0B4UiyyW2pJoxB0pdBaFSNexV4LlAcFkq1VFedy7tYrNyE64jnDscWty31101Hfieqj71X79i7La8J8t9FawqVqPytYPFqN9z5LExOA+Fnb4saJ73oteR4gLCXCcFK8+WUTa7avDKQScwoAXjqL3eJ9hi26epTb9QgxxvG8/OsRLqEhdQROI7BOYkHAunPSZy1vaKJxXTtxotA+Rvwmy7WR+x3CU/vInp17dyi3ZZ/4N1BLAwQUAAIACACKunNH0iigUkoAAABrAAAAGwAAAHVuaXZlcnNhbC91bml2ZXJzYWwucG5nLnhtbLOxr8jNUShLLSrOzM+zVTLUM1Cyt+PlsikoSi3LTC1XqACKGekZQICSQiUqtzwzpSQDKGRgbo4QzEjNTM8osVWyMLCAC+oDzQQAUEsBAgAAFAACAAgAiZCER+lu22TkAwAAdA4AAB0AAAAAAAAAAQAAAAAAAAAAAHVuaXZlcnNhbC9jb21tb25fbWVzc2FnZXMubG5nUEsBAgAAFAACAAgAiZCER6uvADQSAwAAYQsAACcAAAAAAAAAAQAAAAAAHwQAAHVuaXZlcnNhbC9mbGFzaF9wdWJsaXNoaW5nX3NldHRpbmdzLnhtbFBLAQIAABQAAgAIAImQhEfkoSsAvgIAAFUKAAAhAAAAAAAAAAEAAAAAAHYHAAB1bml2ZXJzYWwvZmxhc2hfc2tpbl9zZXR0aW5ncy54bWxQSwECAAAUAAIACACJkIRH1eon0+cCAAByCgAAJgAAAAAAAAABAAAAAABzCgAAdW5pdmVyc2FsL2h0bWxfcHVibGlzaGluZ19zZXR0aW5ncy54bWxQSwECAAAUAAIACACJkIRHALvkKp4BAAAfBgAAHwAAAAAAAAABAAAAAACeDQAAdW5pdmVyc2FsL2h0bWxfc2tpbl9zZXR0aW5ncy5qc1BLAQIAABQAAgAIAImQhEca2uo7qgAAAB8BAAAaAAAAAAAAAAEAAAAAAHkPAAB1bml2ZXJzYWwvaTE4bl9wcmVzZXRzLnhtbFBLAQIAABQAAgAIAImQhEew7V1XbgAAAHYAAAAcAAAAAAAAAAEAAAAAAFsQAAB1bml2ZXJzYWwvbG9jYWxfc2V0dGluZ3MueG1sUEsBAgAAFAACAAgAA3TLRM6CCTfsAgAAiAgAABQAAAAAAAAAAQAAAAAAAxEAAHVuaXZlcnNhbC9wbGF5ZXIueG1sUEsBAgAAFAACAAgAiZCER1xY5FeMAgAAagcAACkAAAAAAAAAAQAAAAAAIRQAAHVuaXZlcnNhbC9za2luX2N1c3RvbWl6YXRpb25fc2V0dGluZ3MueG1sUEsBAgAAFAACAAgAirpzR4LIvt4RCgAA+B4AABcAAAAAAAAAAAAAAAAA9BYAAHVuaXZlcnNhbC91bml2ZXJzYWwucG5nUEsBAgAAFAACAAgAirpzR9IooFJKAAAAawAAABsAAAAAAAAAAQAAAAAAOiEAAHVuaXZlcnNhbC91bml2ZXJzYWwucG5nLnhtbFBLBQYAAAAACwALAEkDAAC9IQAAAAA="/>
  <p:tag name="ISPRING_ULTRA_SCORM_COURSE_ID" val="19D12169-10B6-4984-8CE8-8968B0B22BA0"/>
  <p:tag name="ISPRING_SCORM_RATE_SLIDES" val="1"/>
  <p:tag name="ISPRING_SCORM_RATE_QUIZZES" val="0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PRESENTATION_TITLE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RESOURCE_PATHS_HASH_PRESENTER" val="b0bccbe9ea2e8d95ef219355c4738637c1c2d7d4"/>
</p:tagLst>
</file>

<file path=ppt/theme/theme1.xml><?xml version="1.0" encoding="utf-8"?>
<a:theme xmlns:a="http://schemas.openxmlformats.org/drawingml/2006/main" name="第一PPT，www.1ppt.com">
  <a:themeElements>
    <a:clrScheme name="自定义 12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2F2F2"/>
      </a:accent3>
      <a:accent4>
        <a:srgbClr val="F2F2F2"/>
      </a:accent4>
      <a:accent5>
        <a:srgbClr val="F2F2F2"/>
      </a:accent5>
      <a:accent6>
        <a:srgbClr val="F2F2F2"/>
      </a:accent6>
      <a:hlink>
        <a:srgbClr val="F2F2F2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b="1" dirty="0" smtClean="0">
            <a:solidFill>
              <a:schemeClr val="accent6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9975</TotalTime>
  <Words>986</Words>
  <Application>Microsoft Office PowerPoint</Application>
  <PresentationFormat>全屏显示(16:9)</PresentationFormat>
  <Paragraphs>161</Paragraphs>
  <Slides>28</Slides>
  <Notes>28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PDCA管理方法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分析报告</dc:title>
  <dc:creator>第一PPT</dc:creator>
  <cp:keywords>www.1ppt.com</cp:keywords>
  <cp:lastModifiedBy>pc</cp:lastModifiedBy>
  <cp:revision>1101</cp:revision>
  <dcterms:created xsi:type="dcterms:W3CDTF">2015-04-24T01:01:13Z</dcterms:created>
  <dcterms:modified xsi:type="dcterms:W3CDTF">2019-05-09T07:04:36Z</dcterms:modified>
  <cp:category>www.1ppt.com</cp:category>
</cp:coreProperties>
</file>